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48" r:id="rId1"/>
  </p:sldMasterIdLst>
  <p:notesMasterIdLst>
    <p:notesMasterId r:id="rId57"/>
  </p:notesMasterIdLst>
  <p:handoutMasterIdLst>
    <p:handoutMasterId r:id="rId58"/>
  </p:handoutMasterIdLst>
  <p:sldIdLst>
    <p:sldId id="379" r:id="rId2"/>
    <p:sldId id="411" r:id="rId3"/>
    <p:sldId id="388" r:id="rId4"/>
    <p:sldId id="389" r:id="rId5"/>
    <p:sldId id="387" r:id="rId6"/>
    <p:sldId id="432" r:id="rId7"/>
    <p:sldId id="424" r:id="rId8"/>
    <p:sldId id="425" r:id="rId9"/>
    <p:sldId id="426" r:id="rId10"/>
    <p:sldId id="427" r:id="rId11"/>
    <p:sldId id="429" r:id="rId12"/>
    <p:sldId id="430" r:id="rId13"/>
    <p:sldId id="431" r:id="rId14"/>
    <p:sldId id="412" r:id="rId15"/>
    <p:sldId id="413" r:id="rId16"/>
    <p:sldId id="414" r:id="rId17"/>
    <p:sldId id="419" r:id="rId18"/>
    <p:sldId id="420" r:id="rId19"/>
    <p:sldId id="469" r:id="rId20"/>
    <p:sldId id="422" r:id="rId21"/>
    <p:sldId id="458" r:id="rId22"/>
    <p:sldId id="466" r:id="rId23"/>
    <p:sldId id="435" r:id="rId24"/>
    <p:sldId id="467" r:id="rId25"/>
    <p:sldId id="434" r:id="rId26"/>
    <p:sldId id="468" r:id="rId27"/>
    <p:sldId id="436" r:id="rId28"/>
    <p:sldId id="437" r:id="rId29"/>
    <p:sldId id="438" r:id="rId30"/>
    <p:sldId id="460" r:id="rId31"/>
    <p:sldId id="461" r:id="rId32"/>
    <p:sldId id="439" r:id="rId33"/>
    <p:sldId id="462" r:id="rId34"/>
    <p:sldId id="441" r:id="rId35"/>
    <p:sldId id="456" r:id="rId36"/>
    <p:sldId id="463" r:id="rId37"/>
    <p:sldId id="464" r:id="rId38"/>
    <p:sldId id="465" r:id="rId39"/>
    <p:sldId id="440" r:id="rId40"/>
    <p:sldId id="442" r:id="rId41"/>
    <p:sldId id="444" r:id="rId42"/>
    <p:sldId id="457" r:id="rId43"/>
    <p:sldId id="445" r:id="rId44"/>
    <p:sldId id="447" r:id="rId45"/>
    <p:sldId id="448" r:id="rId46"/>
    <p:sldId id="449" r:id="rId47"/>
    <p:sldId id="450" r:id="rId48"/>
    <p:sldId id="451" r:id="rId49"/>
    <p:sldId id="452" r:id="rId50"/>
    <p:sldId id="453" r:id="rId51"/>
    <p:sldId id="454" r:id="rId52"/>
    <p:sldId id="407" r:id="rId53"/>
    <p:sldId id="408" r:id="rId54"/>
    <p:sldId id="459" r:id="rId55"/>
    <p:sldId id="455" r:id="rId56"/>
  </p:sldIdLst>
  <p:sldSz cx="9144000" cy="6858000" type="screen4x3"/>
  <p:notesSz cx="6858000" cy="9144000"/>
  <p:defaultTextStyle>
    <a:defPPr>
      <a:defRPr lang="fa-IR"/>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arasoft" initials="f" lastIdx="1" clrIdx="0">
    <p:extLst>
      <p:ext uri="{19B8F6BF-5375-455C-9EA6-DF929625EA0E}">
        <p15:presenceInfo xmlns:p15="http://schemas.microsoft.com/office/powerpoint/2012/main" xmlns="" userId="farasof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8000"/>
    <a:srgbClr val="FF0066"/>
    <a:srgbClr val="FF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32" autoAdjust="0"/>
    <p:restoredTop sz="97711" autoAdjust="0"/>
  </p:normalViewPr>
  <p:slideViewPr>
    <p:cSldViewPr>
      <p:cViewPr varScale="1">
        <p:scale>
          <a:sx n="73" d="100"/>
          <a:sy n="73" d="100"/>
        </p:scale>
        <p:origin x="-33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52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2083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2083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2083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E07E403-9C05-42B6-BA40-3C2F9FD54002}" type="slidenum">
              <a:rPr lang="en-US"/>
              <a:pPr>
                <a:defRPr/>
              </a:pPr>
              <a:t>‹#›</a:t>
            </a:fld>
            <a:endParaRPr lang="en-US"/>
          </a:p>
        </p:txBody>
      </p:sp>
    </p:spTree>
    <p:extLst>
      <p:ext uri="{BB962C8B-B14F-4D97-AF65-F5344CB8AC3E}">
        <p14:creationId xmlns:p14="http://schemas.microsoft.com/office/powerpoint/2010/main" xmlns="" val="3180504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22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22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222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222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22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063BF82-BB29-4544-B1C5-B243CCF3CCA7}" type="slidenum">
              <a:rPr lang="en-US"/>
              <a:pPr>
                <a:defRPr/>
              </a:pPr>
              <a:t>‹#›</a:t>
            </a:fld>
            <a:endParaRPr lang="en-US"/>
          </a:p>
        </p:txBody>
      </p:sp>
    </p:spTree>
    <p:extLst>
      <p:ext uri="{BB962C8B-B14F-4D97-AF65-F5344CB8AC3E}">
        <p14:creationId xmlns:p14="http://schemas.microsoft.com/office/powerpoint/2010/main" xmlns="" val="13453052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Arial" pitchFamily="34"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isipaper.org/"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fld id="{AEDA77CF-FB0E-4C57-9DEF-22C89E0A03B3}" type="slidenum">
              <a:rPr lang="en-US" smtClean="0"/>
              <a:pPr/>
              <a:t>1</a:t>
            </a:fld>
            <a:endParaRPr lang="en-US" smtClean="0"/>
          </a:p>
        </p:txBody>
      </p:sp>
    </p:spTree>
    <p:extLst>
      <p:ext uri="{BB962C8B-B14F-4D97-AF65-F5344CB8AC3E}">
        <p14:creationId xmlns:p14="http://schemas.microsoft.com/office/powerpoint/2010/main" xmlns="" val="1786735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16</a:t>
            </a:fld>
            <a:endParaRPr lang="en-US"/>
          </a:p>
        </p:txBody>
      </p:sp>
    </p:spTree>
    <p:extLst>
      <p:ext uri="{BB962C8B-B14F-4D97-AF65-F5344CB8AC3E}">
        <p14:creationId xmlns:p14="http://schemas.microsoft.com/office/powerpoint/2010/main" xmlns="" val="25156637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17</a:t>
            </a:fld>
            <a:endParaRPr lang="en-US"/>
          </a:p>
        </p:txBody>
      </p:sp>
    </p:spTree>
    <p:extLst>
      <p:ext uri="{BB962C8B-B14F-4D97-AF65-F5344CB8AC3E}">
        <p14:creationId xmlns:p14="http://schemas.microsoft.com/office/powerpoint/2010/main" xmlns="" val="1481767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34" charset="0"/>
                <a:ea typeface="+mn-ea"/>
                <a:cs typeface="Arial" pitchFamily="34" charset="0"/>
              </a:rPr>
              <a:t>Sometimes an illustrative case report may be</a:t>
            </a:r>
          </a:p>
          <a:p>
            <a:r>
              <a:rPr lang="en-US" sz="1200" b="0" i="0" u="none" strike="noStrike" kern="1200" baseline="0" dirty="0" smtClean="0">
                <a:solidFill>
                  <a:schemeClr val="tx1"/>
                </a:solidFill>
                <a:latin typeface="Arial" pitchFamily="34" charset="0"/>
                <a:ea typeface="+mn-ea"/>
                <a:cs typeface="Arial" pitchFamily="34" charset="0"/>
              </a:rPr>
              <a:t>reported in the context of a literature review. However, because</a:t>
            </a:r>
          </a:p>
          <a:p>
            <a:r>
              <a:rPr lang="en-US" sz="1200" b="0" i="0" u="none" strike="noStrike" kern="1200" baseline="0" dirty="0" smtClean="0">
                <a:solidFill>
                  <a:schemeClr val="tx1"/>
                </a:solidFill>
                <a:latin typeface="Arial" pitchFamily="34" charset="0"/>
                <a:ea typeface="+mn-ea"/>
                <a:cs typeface="Arial" pitchFamily="34" charset="0"/>
              </a:rPr>
              <a:t>the main purpose of most case reports is simply </a:t>
            </a:r>
            <a:r>
              <a:rPr lang="en-US" sz="1200" b="0" i="0" u="sng" strike="noStrike" kern="1200" baseline="0" dirty="0" smtClean="0">
                <a:solidFill>
                  <a:schemeClr val="tx1"/>
                </a:solidFill>
                <a:latin typeface="Arial" pitchFamily="34" charset="0"/>
                <a:ea typeface="+mn-ea"/>
                <a:cs typeface="Arial" pitchFamily="34" charset="0"/>
              </a:rPr>
              <a:t>to describe the</a:t>
            </a:r>
          </a:p>
          <a:p>
            <a:r>
              <a:rPr lang="en-US" sz="1200" b="0" i="0" u="sng" strike="noStrike" kern="1200" baseline="0" dirty="0" smtClean="0">
                <a:solidFill>
                  <a:schemeClr val="tx1"/>
                </a:solidFill>
                <a:latin typeface="Arial" pitchFamily="34" charset="0"/>
                <a:ea typeface="+mn-ea"/>
                <a:cs typeface="Arial" pitchFamily="34" charset="0"/>
              </a:rPr>
              <a:t>patient and any relevant features</a:t>
            </a:r>
            <a:r>
              <a:rPr lang="en-US" sz="1200" b="0" i="0" u="none" strike="noStrike" kern="1200" baseline="0" dirty="0" smtClean="0">
                <a:solidFill>
                  <a:schemeClr val="tx1"/>
                </a:solidFill>
                <a:latin typeface="Arial" pitchFamily="34" charset="0"/>
                <a:ea typeface="+mn-ea"/>
                <a:cs typeface="Arial" pitchFamily="34" charset="0"/>
              </a:rPr>
              <a:t>, there is usually no need</a:t>
            </a:r>
          </a:p>
          <a:p>
            <a:r>
              <a:rPr lang="en-US" sz="1200" b="0" i="0" u="none" strike="noStrike" kern="1200" baseline="0" dirty="0" smtClean="0">
                <a:solidFill>
                  <a:schemeClr val="tx1"/>
                </a:solidFill>
                <a:latin typeface="Arial" pitchFamily="34" charset="0"/>
                <a:ea typeface="+mn-ea"/>
                <a:cs typeface="Arial" pitchFamily="34" charset="0"/>
              </a:rPr>
              <a:t>for </a:t>
            </a:r>
            <a:r>
              <a:rPr lang="en-US" sz="1200" b="0" i="0" u="sng" strike="noStrike" kern="1200" baseline="0" dirty="0" smtClean="0">
                <a:solidFill>
                  <a:schemeClr val="tx1"/>
                </a:solidFill>
                <a:latin typeface="Arial" pitchFamily="34" charset="0"/>
                <a:ea typeface="+mn-ea"/>
                <a:cs typeface="Arial" pitchFamily="34" charset="0"/>
              </a:rPr>
              <a:t>a literature review in either the introduction or discussion</a:t>
            </a:r>
          </a:p>
          <a:p>
            <a:r>
              <a:rPr lang="en-US" sz="1200" b="0" i="0" u="sng" strike="noStrike" kern="1200" baseline="0" dirty="0" smtClean="0">
                <a:solidFill>
                  <a:schemeClr val="tx1"/>
                </a:solidFill>
                <a:latin typeface="Arial" pitchFamily="34" charset="0"/>
                <a:ea typeface="+mn-ea"/>
                <a:cs typeface="Arial" pitchFamily="34" charset="0"/>
              </a:rPr>
              <a:t>sections.</a:t>
            </a:r>
            <a:endParaRPr lang="en-US" u="sng"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18</a:t>
            </a:fld>
            <a:endParaRPr lang="en-US"/>
          </a:p>
        </p:txBody>
      </p:sp>
    </p:spTree>
    <p:extLst>
      <p:ext uri="{BB962C8B-B14F-4D97-AF65-F5344CB8AC3E}">
        <p14:creationId xmlns:p14="http://schemas.microsoft.com/office/powerpoint/2010/main" xmlns="" val="22884575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20</a:t>
            </a:fld>
            <a:endParaRPr lang="en-US"/>
          </a:p>
        </p:txBody>
      </p:sp>
    </p:spTree>
    <p:extLst>
      <p:ext uri="{BB962C8B-B14F-4D97-AF65-F5344CB8AC3E}">
        <p14:creationId xmlns:p14="http://schemas.microsoft.com/office/powerpoint/2010/main" xmlns="" val="16394500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sz="1200" b="1" i="0" kern="1200" dirty="0" smtClean="0">
                <a:solidFill>
                  <a:schemeClr val="tx1"/>
                </a:solidFill>
                <a:effectLst/>
                <a:latin typeface="Arial" pitchFamily="34" charset="0"/>
                <a:ea typeface="+mn-ea"/>
                <a:cs typeface="Arial" pitchFamily="34" charset="0"/>
              </a:rPr>
              <a:t> سرمقاله يا سخن ويژه: (</a:t>
            </a:r>
            <a:r>
              <a:rPr lang="en-US" sz="1200" b="0" i="0" kern="1200" dirty="0" smtClean="0">
                <a:solidFill>
                  <a:schemeClr val="tx1"/>
                </a:solidFill>
                <a:effectLst/>
                <a:latin typeface="Arial" pitchFamily="34" charset="0"/>
                <a:ea typeface="+mn-ea"/>
                <a:cs typeface="Arial" pitchFamily="34" charset="0"/>
              </a:rPr>
              <a:t>Editorial) </a:t>
            </a:r>
            <a:r>
              <a:rPr lang="fa-IR" sz="1200" b="0" i="0" kern="1200" dirty="0" smtClean="0">
                <a:solidFill>
                  <a:schemeClr val="tx1"/>
                </a:solidFill>
                <a:effectLst/>
                <a:latin typeface="Arial" pitchFamily="34" charset="0"/>
                <a:ea typeface="+mn-ea"/>
                <a:cs typeface="Arial" pitchFamily="34" charset="0"/>
              </a:rPr>
              <a:t>اين نوع مقاله، در مورد مقالات تحقيقاتي اصيل چاپ شده در مجله، يا مطلب يا موضوعی ویژه ، معمولاً وسیله سردبير يا هيأت تحريريه يا افراد مجرب و دست اندركار يك رشته خاص تهيه مي شود.</a:t>
            </a:r>
          </a:p>
          <a:p>
            <a:pPr algn="r" rtl="1"/>
            <a:r>
              <a:rPr lang="fa-IR" sz="1200" b="0" i="0" kern="1200" dirty="0" smtClean="0">
                <a:solidFill>
                  <a:schemeClr val="tx1"/>
                </a:solidFill>
                <a:effectLst/>
                <a:latin typeface="Arial" pitchFamily="34" charset="0"/>
                <a:ea typeface="+mn-ea"/>
                <a:cs typeface="Arial" pitchFamily="34" charset="0"/>
              </a:rPr>
              <a:t>مختصر </a:t>
            </a:r>
          </a:p>
          <a:p>
            <a:pPr algn="r" rtl="1"/>
            <a:r>
              <a:rPr lang="fa-IR" sz="1200" b="0" i="0" kern="1200" dirty="0" smtClean="0">
                <a:solidFill>
                  <a:schemeClr val="tx1"/>
                </a:solidFill>
                <a:effectLst/>
                <a:latin typeface="Arial" pitchFamily="34" charset="0"/>
                <a:ea typeface="+mn-ea"/>
                <a:cs typeface="Arial" pitchFamily="34" charset="0"/>
              </a:rPr>
              <a:t>مرتبط</a:t>
            </a:r>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22</a:t>
            </a:fld>
            <a:endParaRPr lang="en-US"/>
          </a:p>
        </p:txBody>
      </p:sp>
    </p:spTree>
    <p:extLst>
      <p:ext uri="{BB962C8B-B14F-4D97-AF65-F5344CB8AC3E}">
        <p14:creationId xmlns:p14="http://schemas.microsoft.com/office/powerpoint/2010/main" xmlns="" val="4049836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Arial" pitchFamily="34" charset="0"/>
                <a:ea typeface="+mn-ea"/>
                <a:cs typeface="Arial" pitchFamily="34" charset="0"/>
              </a:rPr>
              <a:t>1-</a:t>
            </a:r>
            <a:r>
              <a:rPr lang="fa-IR" sz="1200" b="0" i="0" kern="1200" dirty="0" smtClean="0">
                <a:solidFill>
                  <a:schemeClr val="tx1"/>
                </a:solidFill>
                <a:effectLst/>
                <a:latin typeface="Arial" pitchFamily="34" charset="0"/>
                <a:ea typeface="+mn-ea"/>
                <a:cs typeface="Arial" pitchFamily="34" charset="0"/>
              </a:rPr>
              <a:t>پیشگفتار</a:t>
            </a:r>
          </a:p>
          <a:p>
            <a:r>
              <a:rPr lang="fa-IR" sz="1200" b="0" i="0" kern="1200" dirty="0" smtClean="0">
                <a:solidFill>
                  <a:schemeClr val="tx1"/>
                </a:solidFill>
                <a:effectLst/>
                <a:latin typeface="Arial" pitchFamily="34" charset="0"/>
                <a:ea typeface="+mn-ea"/>
                <a:cs typeface="Arial" pitchFamily="34" charset="0"/>
              </a:rPr>
              <a:t>4-</a:t>
            </a:r>
            <a:r>
              <a:rPr lang="fa-IR" sz="1200" b="0" i="0" kern="1200" baseline="0" dirty="0" smtClean="0">
                <a:solidFill>
                  <a:schemeClr val="tx1"/>
                </a:solidFill>
                <a:effectLst/>
                <a:latin typeface="Arial" pitchFamily="34" charset="0"/>
                <a:ea typeface="+mn-ea"/>
                <a:cs typeface="Arial" pitchFamily="34" charset="0"/>
              </a:rPr>
              <a:t> فرد خارجی روی یک موضوعی که کانترورشیاله </a:t>
            </a:r>
            <a:endParaRPr lang="en-US" sz="1200" b="0" i="0" kern="1200" dirty="0" smtClean="0">
              <a:solidFill>
                <a:schemeClr val="tx1"/>
              </a:solidFill>
              <a:effectLst/>
              <a:latin typeface="Arial" pitchFamily="34" charset="0"/>
              <a:ea typeface="+mn-ea"/>
              <a:cs typeface="Arial" pitchFamily="34" charset="0"/>
            </a:endParaRPr>
          </a:p>
          <a:p>
            <a:r>
              <a:rPr lang="en-US" sz="1200" b="0" i="0" u="none" strike="noStrike" kern="1200" baseline="0" dirty="0" smtClean="0">
                <a:solidFill>
                  <a:schemeClr val="tx1"/>
                </a:solidFill>
                <a:latin typeface="Arial" pitchFamily="34" charset="0"/>
                <a:ea typeface="+mn-ea"/>
                <a:cs typeface="Arial" pitchFamily="34" charset="0"/>
              </a:rPr>
              <a:t>Because medical research has been heavily supported by the</a:t>
            </a:r>
          </a:p>
          <a:p>
            <a:r>
              <a:rPr lang="en-US" sz="1200" b="0" i="0" u="none" strike="noStrike" kern="1200" baseline="0" dirty="0" smtClean="0">
                <a:solidFill>
                  <a:schemeClr val="tx1"/>
                </a:solidFill>
                <a:latin typeface="Arial" pitchFamily="34" charset="0"/>
                <a:ea typeface="+mn-ea"/>
                <a:cs typeface="Arial" pitchFamily="34" charset="0"/>
              </a:rPr>
              <a:t>pharmaceutical industry, it is important that the opinions</a:t>
            </a:r>
          </a:p>
          <a:p>
            <a:r>
              <a:rPr lang="en-US" sz="1200" b="0" i="0" u="none" strike="noStrike" kern="1200" baseline="0" dirty="0" smtClean="0">
                <a:solidFill>
                  <a:schemeClr val="tx1"/>
                </a:solidFill>
                <a:latin typeface="Arial" pitchFamily="34" charset="0"/>
                <a:ea typeface="+mn-ea"/>
                <a:cs typeface="Arial" pitchFamily="34" charset="0"/>
              </a:rPr>
              <a:t>expressed in editorials are independent of any types of</a:t>
            </a:r>
          </a:p>
          <a:p>
            <a:r>
              <a:rPr lang="en-US" sz="1200" b="0" i="0" u="none" strike="noStrike" kern="1200" baseline="0" dirty="0" smtClean="0">
                <a:solidFill>
                  <a:schemeClr val="tx1"/>
                </a:solidFill>
                <a:latin typeface="Arial" pitchFamily="34" charset="0"/>
                <a:ea typeface="+mn-ea"/>
                <a:cs typeface="Arial" pitchFamily="34" charset="0"/>
              </a:rPr>
              <a:t>financial influence. Thus, it is important that editorial authors</a:t>
            </a:r>
          </a:p>
          <a:p>
            <a:r>
              <a:rPr lang="en-US" sz="1200" b="0" i="0" u="none" strike="noStrike" kern="1200" baseline="0" dirty="0" smtClean="0">
                <a:solidFill>
                  <a:schemeClr val="tx1"/>
                </a:solidFill>
                <a:latin typeface="Arial" pitchFamily="34" charset="0"/>
                <a:ea typeface="+mn-ea"/>
                <a:cs typeface="Arial" pitchFamily="34" charset="0"/>
              </a:rPr>
              <a:t>do not have any financial ties to companies that manufacture</a:t>
            </a:r>
          </a:p>
          <a:p>
            <a:r>
              <a:rPr lang="en-US" sz="1200" b="0" i="0" u="none" strike="noStrike" kern="1200" baseline="0" dirty="0" smtClean="0">
                <a:solidFill>
                  <a:schemeClr val="tx1"/>
                </a:solidFill>
                <a:latin typeface="Arial" pitchFamily="34" charset="0"/>
                <a:ea typeface="+mn-ea"/>
                <a:cs typeface="Arial" pitchFamily="34" charset="0"/>
              </a:rPr>
              <a:t>any products that are discussed6 and, to circumvent this,</a:t>
            </a:r>
          </a:p>
          <a:p>
            <a:r>
              <a:rPr lang="en-US" sz="1200" b="0" i="0" u="none" strike="noStrike" kern="1200" baseline="0" dirty="0" smtClean="0">
                <a:solidFill>
                  <a:schemeClr val="tx1"/>
                </a:solidFill>
                <a:latin typeface="Arial" pitchFamily="34" charset="0"/>
                <a:ea typeface="+mn-ea"/>
                <a:cs typeface="Arial" pitchFamily="34" charset="0"/>
              </a:rPr>
              <a:t>editorial writers are often asked to make strict declarations of</a:t>
            </a:r>
          </a:p>
          <a:p>
            <a:r>
              <a:rPr lang="en-US" sz="1200" b="0" i="0" u="none" strike="noStrike" kern="1200" baseline="0" dirty="0" smtClean="0">
                <a:solidFill>
                  <a:schemeClr val="tx1"/>
                </a:solidFill>
                <a:latin typeface="Arial" pitchFamily="34" charset="0"/>
                <a:ea typeface="+mn-ea"/>
                <a:cs typeface="Arial" pitchFamily="34" charset="0"/>
              </a:rPr>
              <a:t>any conflicts of interest.</a:t>
            </a:r>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23</a:t>
            </a:fld>
            <a:endParaRPr lang="en-US"/>
          </a:p>
        </p:txBody>
      </p:sp>
    </p:spTree>
    <p:extLst>
      <p:ext uri="{BB962C8B-B14F-4D97-AF65-F5344CB8AC3E}">
        <p14:creationId xmlns:p14="http://schemas.microsoft.com/office/powerpoint/2010/main" xmlns="" val="28888436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smtClean="0">
              <a:solidFill>
                <a:schemeClr val="tx1"/>
              </a:solidFill>
              <a:latin typeface="Arial" pitchFamily="34" charset="0"/>
              <a:ea typeface="+mn-ea"/>
              <a:cs typeface="Arial" pitchFamily="34" charset="0"/>
            </a:endParaRPr>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24</a:t>
            </a:fld>
            <a:endParaRPr lang="en-US"/>
          </a:p>
        </p:txBody>
      </p:sp>
    </p:spTree>
    <p:extLst>
      <p:ext uri="{BB962C8B-B14F-4D97-AF65-F5344CB8AC3E}">
        <p14:creationId xmlns:p14="http://schemas.microsoft.com/office/powerpoint/2010/main" xmlns="" val="15538583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34" charset="0"/>
                <a:ea typeface="+mn-ea"/>
                <a:cs typeface="Arial" pitchFamily="34" charset="0"/>
              </a:rPr>
              <a:t>Journals will</a:t>
            </a:r>
          </a:p>
          <a:p>
            <a:r>
              <a:rPr lang="en-US" sz="1200" b="0" i="0" u="none" strike="noStrike" kern="1200" baseline="0" dirty="0" smtClean="0">
                <a:solidFill>
                  <a:schemeClr val="tx1"/>
                </a:solidFill>
                <a:latin typeface="Arial" pitchFamily="34" charset="0"/>
                <a:ea typeface="+mn-ea"/>
                <a:cs typeface="Arial" pitchFamily="34" charset="0"/>
              </a:rPr>
              <a:t>not want to delay the publication of a paper because the</a:t>
            </a:r>
          </a:p>
          <a:p>
            <a:r>
              <a:rPr lang="en-US" sz="1200" b="0" i="0" u="none" strike="noStrike" kern="1200" baseline="0" dirty="0" smtClean="0">
                <a:solidFill>
                  <a:schemeClr val="tx1"/>
                </a:solidFill>
                <a:latin typeface="Arial" pitchFamily="34" charset="0"/>
                <a:ea typeface="+mn-ea"/>
                <a:cs typeface="Arial" pitchFamily="34" charset="0"/>
              </a:rPr>
              <a:t>editorial is not ready and for this reason usually ask authors to</a:t>
            </a:r>
          </a:p>
          <a:p>
            <a:r>
              <a:rPr lang="en-US" sz="1200" b="0" i="0" u="none" strike="noStrike" kern="1200" baseline="0" dirty="0" smtClean="0">
                <a:solidFill>
                  <a:schemeClr val="tx1"/>
                </a:solidFill>
                <a:latin typeface="Arial" pitchFamily="34" charset="0"/>
                <a:ea typeface="+mn-ea"/>
                <a:cs typeface="Arial" pitchFamily="34" charset="0"/>
              </a:rPr>
              <a:t>sign a binding contract.</a:t>
            </a:r>
          </a:p>
          <a:p>
            <a:r>
              <a:rPr lang="en-US" sz="1200" b="0" i="0" u="none" strike="noStrike" kern="1200" baseline="0" dirty="0" smtClean="0">
                <a:solidFill>
                  <a:schemeClr val="tx1"/>
                </a:solidFill>
                <a:latin typeface="Arial" pitchFamily="34" charset="0"/>
                <a:ea typeface="+mn-ea"/>
                <a:cs typeface="Arial" pitchFamily="34" charset="0"/>
              </a:rPr>
              <a:t>Writers often </a:t>
            </a:r>
            <a:r>
              <a:rPr lang="en-US" sz="1200" b="0" i="0" u="none" strike="noStrike" kern="1200" baseline="0" dirty="0" err="1" smtClean="0">
                <a:solidFill>
                  <a:schemeClr val="tx1"/>
                </a:solidFill>
                <a:latin typeface="Arial" pitchFamily="34" charset="0"/>
                <a:ea typeface="+mn-ea"/>
                <a:cs typeface="Arial" pitchFamily="34" charset="0"/>
              </a:rPr>
              <a:t>enrol</a:t>
            </a:r>
            <a:r>
              <a:rPr lang="en-US" sz="1200" b="0" i="0" u="none" strike="noStrike" kern="1200" baseline="0" dirty="0" smtClean="0">
                <a:solidFill>
                  <a:schemeClr val="tx1"/>
                </a:solidFill>
                <a:latin typeface="Arial" pitchFamily="34" charset="0"/>
                <a:ea typeface="+mn-ea"/>
                <a:cs typeface="Arial" pitchFamily="34" charset="0"/>
              </a:rPr>
              <a:t> coauthors with specific expert</a:t>
            </a:r>
          </a:p>
          <a:p>
            <a:r>
              <a:rPr lang="en-US" sz="1200" b="0" i="0" u="none" strike="noStrike" kern="1200" baseline="0" dirty="0" smtClean="0">
                <a:solidFill>
                  <a:schemeClr val="tx1"/>
                </a:solidFill>
                <a:latin typeface="Arial" pitchFamily="34" charset="0"/>
                <a:ea typeface="+mn-ea"/>
                <a:cs typeface="Arial" pitchFamily="34" charset="0"/>
              </a:rPr>
              <a:t>experience. If as an epidemiologist you are asked to write an</a:t>
            </a:r>
          </a:p>
          <a:p>
            <a:r>
              <a:rPr lang="en-US" sz="1200" b="0" i="0" u="none" strike="noStrike" kern="1200" baseline="0" dirty="0" smtClean="0">
                <a:solidFill>
                  <a:schemeClr val="tx1"/>
                </a:solidFill>
                <a:latin typeface="Arial" pitchFamily="34" charset="0"/>
                <a:ea typeface="+mn-ea"/>
                <a:cs typeface="Arial" pitchFamily="34" charset="0"/>
              </a:rPr>
              <a:t>editorial about the effects of breastfeeding, you will probably</a:t>
            </a:r>
          </a:p>
          <a:p>
            <a:r>
              <a:rPr lang="en-US" sz="1200" b="0" i="0" u="none" strike="noStrike" kern="1200" baseline="0" dirty="0" smtClean="0">
                <a:solidFill>
                  <a:schemeClr val="tx1"/>
                </a:solidFill>
                <a:latin typeface="Arial" pitchFamily="34" charset="0"/>
                <a:ea typeface="+mn-ea"/>
                <a:cs typeface="Arial" pitchFamily="34" charset="0"/>
              </a:rPr>
              <a:t>want to </a:t>
            </a:r>
            <a:r>
              <a:rPr lang="en-US" sz="1200" b="0" i="0" u="none" strike="noStrike" kern="1200" baseline="0" dirty="0" err="1" smtClean="0">
                <a:solidFill>
                  <a:schemeClr val="tx1"/>
                </a:solidFill>
                <a:latin typeface="Arial" pitchFamily="34" charset="0"/>
                <a:ea typeface="+mn-ea"/>
                <a:cs typeface="Arial" pitchFamily="34" charset="0"/>
              </a:rPr>
              <a:t>enrol</a:t>
            </a:r>
            <a:r>
              <a:rPr lang="en-US" sz="1200" b="0" i="0" u="none" strike="noStrike" kern="1200" baseline="0" dirty="0" smtClean="0">
                <a:solidFill>
                  <a:schemeClr val="tx1"/>
                </a:solidFill>
                <a:latin typeface="Arial" pitchFamily="34" charset="0"/>
                <a:ea typeface="+mn-ea"/>
                <a:cs typeface="Arial" pitchFamily="34" charset="0"/>
              </a:rPr>
              <a:t> an expert in early infant feeding. If as an expert</a:t>
            </a:r>
          </a:p>
          <a:p>
            <a:r>
              <a:rPr lang="en-US" sz="1200" b="0" i="0" u="none" strike="noStrike" kern="1200" baseline="0" dirty="0" smtClean="0">
                <a:solidFill>
                  <a:schemeClr val="tx1"/>
                </a:solidFill>
                <a:latin typeface="Arial" pitchFamily="34" charset="0"/>
                <a:ea typeface="+mn-ea"/>
                <a:cs typeface="Arial" pitchFamily="34" charset="0"/>
              </a:rPr>
              <a:t>in early infant feeding, you are asked to write an editorial</a:t>
            </a:r>
          </a:p>
          <a:p>
            <a:r>
              <a:rPr lang="en-US" sz="1200" b="0" i="0" u="none" strike="noStrike" kern="1200" baseline="0" dirty="0" smtClean="0">
                <a:solidFill>
                  <a:schemeClr val="tx1"/>
                </a:solidFill>
                <a:latin typeface="Arial" pitchFamily="34" charset="0"/>
                <a:ea typeface="+mn-ea"/>
                <a:cs typeface="Arial" pitchFamily="34" charset="0"/>
              </a:rPr>
              <a:t>about a population study of breastfeeding, you will probably</a:t>
            </a:r>
          </a:p>
          <a:p>
            <a:r>
              <a:rPr lang="en-US" sz="1200" b="0" i="0" u="none" strike="noStrike" kern="1200" baseline="0" dirty="0" smtClean="0">
                <a:solidFill>
                  <a:schemeClr val="tx1"/>
                </a:solidFill>
                <a:latin typeface="Arial" pitchFamily="34" charset="0"/>
                <a:ea typeface="+mn-ea"/>
                <a:cs typeface="Arial" pitchFamily="34" charset="0"/>
              </a:rPr>
              <a:t>want to </a:t>
            </a:r>
            <a:r>
              <a:rPr lang="en-US" sz="1200" b="0" i="0" u="none" strike="noStrike" kern="1200" baseline="0" dirty="0" err="1" smtClean="0">
                <a:solidFill>
                  <a:schemeClr val="tx1"/>
                </a:solidFill>
                <a:latin typeface="Arial" pitchFamily="34" charset="0"/>
                <a:ea typeface="+mn-ea"/>
                <a:cs typeface="Arial" pitchFamily="34" charset="0"/>
              </a:rPr>
              <a:t>enrol</a:t>
            </a:r>
            <a:r>
              <a:rPr lang="en-US" sz="1200" b="0" i="0" u="none" strike="noStrike" kern="1200" baseline="0" dirty="0" smtClean="0">
                <a:solidFill>
                  <a:schemeClr val="tx1"/>
                </a:solidFill>
                <a:latin typeface="Arial" pitchFamily="34" charset="0"/>
                <a:ea typeface="+mn-ea"/>
                <a:cs typeface="Arial" pitchFamily="34" charset="0"/>
              </a:rPr>
              <a:t> an epidemiologist.</a:t>
            </a:r>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26</a:t>
            </a:fld>
            <a:endParaRPr lang="en-US"/>
          </a:p>
        </p:txBody>
      </p:sp>
    </p:spTree>
    <p:extLst>
      <p:ext uri="{BB962C8B-B14F-4D97-AF65-F5344CB8AC3E}">
        <p14:creationId xmlns:p14="http://schemas.microsoft.com/office/powerpoint/2010/main" xmlns="" val="30071910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34" charset="0"/>
                <a:ea typeface="+mn-ea"/>
                <a:cs typeface="Arial" pitchFamily="34" charset="0"/>
              </a:rPr>
              <a:t>Many journals also publish letters that convey political or psychosocial messages that are related to the practice of medicine or research.</a:t>
            </a:r>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30</a:t>
            </a:fld>
            <a:endParaRPr lang="en-US"/>
          </a:p>
        </p:txBody>
      </p:sp>
    </p:spTree>
    <p:extLst>
      <p:ext uri="{BB962C8B-B14F-4D97-AF65-F5344CB8AC3E}">
        <p14:creationId xmlns:p14="http://schemas.microsoft.com/office/powerpoint/2010/main" xmlns="" val="16678553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31</a:t>
            </a:fld>
            <a:endParaRPr lang="en-US"/>
          </a:p>
        </p:txBody>
      </p:sp>
    </p:spTree>
    <p:extLst>
      <p:ext uri="{BB962C8B-B14F-4D97-AF65-F5344CB8AC3E}">
        <p14:creationId xmlns:p14="http://schemas.microsoft.com/office/powerpoint/2010/main" xmlns="" val="2883608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endParaRPr lang="en-US" smtClean="0"/>
          </a:p>
        </p:txBody>
      </p:sp>
      <p:sp>
        <p:nvSpPr>
          <p:cNvPr id="50180" name="Slide Number Placeholder 3"/>
          <p:cNvSpPr>
            <a:spLocks noGrp="1"/>
          </p:cNvSpPr>
          <p:nvPr>
            <p:ph type="sldNum" sz="quarter" idx="5"/>
          </p:nvPr>
        </p:nvSpPr>
        <p:spPr>
          <a:noFill/>
        </p:spPr>
        <p:txBody>
          <a:bodyPr/>
          <a:lstStyle/>
          <a:p>
            <a:fld id="{CD853C59-E3E0-4C32-8E7E-C884A95DF09F}" type="slidenum">
              <a:rPr lang="en-US" smtClean="0"/>
              <a:pPr/>
              <a:t>2</a:t>
            </a:fld>
            <a:endParaRPr lang="en-US" smtClean="0"/>
          </a:p>
        </p:txBody>
      </p:sp>
    </p:spTree>
    <p:extLst>
      <p:ext uri="{BB962C8B-B14F-4D97-AF65-F5344CB8AC3E}">
        <p14:creationId xmlns:p14="http://schemas.microsoft.com/office/powerpoint/2010/main" xmlns="" val="146603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33</a:t>
            </a:fld>
            <a:endParaRPr lang="en-US"/>
          </a:p>
        </p:txBody>
      </p:sp>
    </p:spTree>
    <p:extLst>
      <p:ext uri="{BB962C8B-B14F-4D97-AF65-F5344CB8AC3E}">
        <p14:creationId xmlns:p14="http://schemas.microsoft.com/office/powerpoint/2010/main" xmlns="" val="16953165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34" charset="0"/>
                <a:ea typeface="+mn-ea"/>
                <a:cs typeface="Arial" pitchFamily="34" charset="0"/>
              </a:rPr>
              <a:t>As with other publications, letters are often treated much as original papers and sent out for external peer review. However, some journals publish non-reviewed letters that relate to matters raised in the journal in the </a:t>
            </a:r>
            <a:r>
              <a:rPr lang="en-US" sz="1200" b="0" i="0" u="sng" strike="noStrike" kern="1200" baseline="0" dirty="0" smtClean="0">
                <a:solidFill>
                  <a:schemeClr val="tx1"/>
                </a:solidFill>
                <a:latin typeface="Arial" pitchFamily="34" charset="0"/>
                <a:ea typeface="+mn-ea"/>
                <a:cs typeface="Arial" pitchFamily="34" charset="0"/>
              </a:rPr>
              <a:t>previous six weeks</a:t>
            </a:r>
            <a:r>
              <a:rPr lang="en-US" sz="1200" b="0" i="0" u="none" strike="noStrike" kern="1200" baseline="0" dirty="0" smtClean="0">
                <a:solidFill>
                  <a:schemeClr val="tx1"/>
                </a:solidFill>
                <a:latin typeface="Arial" pitchFamily="34" charset="0"/>
                <a:ea typeface="+mn-ea"/>
                <a:cs typeface="Arial" pitchFamily="34" charset="0"/>
              </a:rPr>
              <a:t>. </a:t>
            </a:r>
          </a:p>
          <a:p>
            <a:endParaRPr lang="en-US" sz="1200" b="0" i="0" u="none" strike="noStrike" kern="1200" baseline="0" dirty="0" smtClean="0">
              <a:solidFill>
                <a:schemeClr val="tx1"/>
              </a:solidFill>
              <a:latin typeface="Arial" pitchFamily="34" charset="0"/>
              <a:ea typeface="+mn-ea"/>
              <a:cs typeface="Arial" pitchFamily="34" charset="0"/>
            </a:endParaRPr>
          </a:p>
          <a:p>
            <a:r>
              <a:rPr lang="en-US" sz="1200" b="0" i="0" u="sng" strike="noStrike" kern="1200" baseline="0" dirty="0" smtClean="0">
                <a:solidFill>
                  <a:schemeClr val="tx1"/>
                </a:solidFill>
                <a:latin typeface="Arial" pitchFamily="34" charset="0"/>
                <a:ea typeface="+mn-ea"/>
                <a:cs typeface="Arial" pitchFamily="34" charset="0"/>
              </a:rPr>
              <a:t>A letter in response to previously published work may be sent to the authors of the work, and your letter plus the authors’ responses are then published together.</a:t>
            </a:r>
          </a:p>
          <a:p>
            <a:r>
              <a:rPr lang="en-US" sz="1200" b="0" i="0" u="sng" strike="noStrike" kern="1200" baseline="0" dirty="0" smtClean="0">
                <a:solidFill>
                  <a:schemeClr val="tx1"/>
                </a:solidFill>
                <a:latin typeface="Arial" pitchFamily="34" charset="0"/>
                <a:ea typeface="+mn-ea"/>
                <a:cs typeface="Arial" pitchFamily="34" charset="0"/>
              </a:rPr>
              <a:t>Read rapid responses ?????????</a:t>
            </a:r>
          </a:p>
          <a:p>
            <a:endParaRPr lang="en-US" sz="1200" b="0" i="0" u="none" strike="noStrike" kern="1200" baseline="0" dirty="0" smtClean="0">
              <a:solidFill>
                <a:schemeClr val="tx1"/>
              </a:solidFill>
              <a:latin typeface="Arial" pitchFamily="34" charset="0"/>
              <a:ea typeface="+mn-ea"/>
              <a:cs typeface="Arial" pitchFamily="34" charset="0"/>
            </a:endParaRPr>
          </a:p>
          <a:p>
            <a:r>
              <a:rPr lang="en-US" sz="1200" b="0" i="0" u="none" strike="noStrike" kern="1200" baseline="0" dirty="0" smtClean="0">
                <a:solidFill>
                  <a:schemeClr val="tx1"/>
                </a:solidFill>
                <a:latin typeface="Arial" pitchFamily="34" charset="0"/>
                <a:ea typeface="+mn-ea"/>
                <a:cs typeface="Arial" pitchFamily="34" charset="0"/>
              </a:rPr>
              <a:t>Although letters are short, they often take a surprising amount of time to write, hone, and perfect.  Even so, the editorial committee may edit and shorten your letter even further.  However, do not rely on this. If your letter is too long, it may not be considered for publication at all and your message will not reach your audience. In most journals, letters have to conform to a word limit. For example, </a:t>
            </a:r>
            <a:r>
              <a:rPr lang="en-US" sz="1200" b="0" i="0" u="sng" strike="noStrike" kern="1200" baseline="0" dirty="0" smtClean="0">
                <a:solidFill>
                  <a:schemeClr val="tx1"/>
                </a:solidFill>
                <a:latin typeface="Arial" pitchFamily="34" charset="0"/>
                <a:ea typeface="+mn-ea"/>
                <a:cs typeface="Arial" pitchFamily="34" charset="0"/>
              </a:rPr>
              <a:t>500 words </a:t>
            </a:r>
            <a:r>
              <a:rPr lang="en-US" sz="1200" b="0" i="0" u="none" strike="noStrike" kern="1200" baseline="0" dirty="0" smtClean="0">
                <a:solidFill>
                  <a:schemeClr val="tx1"/>
                </a:solidFill>
                <a:latin typeface="Arial" pitchFamily="34" charset="0"/>
                <a:ea typeface="+mn-ea"/>
                <a:cs typeface="Arial" pitchFamily="34" charset="0"/>
              </a:rPr>
              <a:t>or </a:t>
            </a:r>
            <a:r>
              <a:rPr lang="en-US" sz="1200" b="0" i="0" u="sng" strike="noStrike" kern="1200" baseline="0" dirty="0" smtClean="0">
                <a:solidFill>
                  <a:schemeClr val="tx1"/>
                </a:solidFill>
                <a:latin typeface="Arial" pitchFamily="34" charset="0"/>
                <a:ea typeface="+mn-ea"/>
                <a:cs typeface="Arial" pitchFamily="34" charset="0"/>
              </a:rPr>
              <a:t>two pages is </a:t>
            </a:r>
            <a:r>
              <a:rPr lang="en-US" sz="1200" b="0" i="0" u="none" strike="noStrike" kern="1200" baseline="0" dirty="0" smtClean="0">
                <a:solidFill>
                  <a:schemeClr val="tx1"/>
                </a:solidFill>
                <a:latin typeface="Arial" pitchFamily="34" charset="0"/>
                <a:ea typeface="+mn-ea"/>
                <a:cs typeface="Arial" pitchFamily="34" charset="0"/>
              </a:rPr>
              <a:t>usually the maximum and this may include a figure or a table.</a:t>
            </a:r>
          </a:p>
          <a:p>
            <a:r>
              <a:rPr lang="en-US" sz="1200" b="0" i="0" u="none" strike="noStrike" kern="1200" baseline="0" dirty="0" smtClean="0">
                <a:solidFill>
                  <a:schemeClr val="tx1"/>
                </a:solidFill>
                <a:latin typeface="Arial" pitchFamily="34" charset="0"/>
                <a:ea typeface="+mn-ea"/>
                <a:cs typeface="Arial" pitchFamily="34" charset="0"/>
              </a:rPr>
              <a:t>The number of authors is also usually limited to a maximum of </a:t>
            </a:r>
            <a:r>
              <a:rPr lang="en-US" sz="1200" b="0" i="0" u="sng" strike="noStrike" kern="1200" baseline="0" dirty="0" smtClean="0">
                <a:solidFill>
                  <a:schemeClr val="tx1"/>
                </a:solidFill>
                <a:latin typeface="Arial" pitchFamily="34" charset="0"/>
                <a:ea typeface="+mn-ea"/>
                <a:cs typeface="Arial" pitchFamily="34" charset="0"/>
              </a:rPr>
              <a:t>four to six</a:t>
            </a:r>
            <a:r>
              <a:rPr lang="en-US" sz="1200" b="0" i="0" u="none" strike="noStrike" kern="1200" baseline="0" dirty="0" smtClean="0">
                <a:solidFill>
                  <a:schemeClr val="tx1"/>
                </a:solidFill>
                <a:latin typeface="Arial" pitchFamily="34" charset="0"/>
                <a:ea typeface="+mn-ea"/>
                <a:cs typeface="Arial" pitchFamily="34" charset="0"/>
              </a:rPr>
              <a:t>,</a:t>
            </a:r>
          </a:p>
          <a:p>
            <a:r>
              <a:rPr lang="en-US" sz="1200" b="0" i="0" u="none" strike="noStrike" kern="1200" baseline="0" dirty="0" smtClean="0">
                <a:solidFill>
                  <a:schemeClr val="tx1"/>
                </a:solidFill>
                <a:latin typeface="Arial" pitchFamily="34" charset="0"/>
                <a:ea typeface="+mn-ea"/>
                <a:cs typeface="Arial" pitchFamily="34" charset="0"/>
              </a:rPr>
              <a:t>and the number of references is usually limited to </a:t>
            </a:r>
            <a:r>
              <a:rPr lang="en-US" sz="1200" b="0" i="0" u="sng" strike="noStrike" kern="1200" baseline="0" dirty="0" smtClean="0">
                <a:solidFill>
                  <a:schemeClr val="tx1"/>
                </a:solidFill>
                <a:latin typeface="Arial" pitchFamily="34" charset="0"/>
                <a:ea typeface="+mn-ea"/>
                <a:cs typeface="Arial" pitchFamily="34" charset="0"/>
              </a:rPr>
              <a:t>less than five </a:t>
            </a:r>
            <a:r>
              <a:rPr lang="en-US" sz="1200" b="0" i="0" u="none" strike="noStrike" kern="1200" baseline="0" dirty="0" smtClean="0">
                <a:solidFill>
                  <a:schemeClr val="tx1"/>
                </a:solidFill>
                <a:latin typeface="Arial" pitchFamily="34" charset="0"/>
                <a:ea typeface="+mn-ea"/>
                <a:cs typeface="Arial" pitchFamily="34" charset="0"/>
              </a:rPr>
              <a:t>including a reference to the journal article to which the letter relates.</a:t>
            </a:r>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36</a:t>
            </a:fld>
            <a:endParaRPr lang="en-US"/>
          </a:p>
        </p:txBody>
      </p:sp>
    </p:spTree>
    <p:extLst>
      <p:ext uri="{BB962C8B-B14F-4D97-AF65-F5344CB8AC3E}">
        <p14:creationId xmlns:p14="http://schemas.microsoft.com/office/powerpoint/2010/main" xmlns="" val="30144559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34" charset="0"/>
                <a:ea typeface="+mn-ea"/>
                <a:cs typeface="Arial" pitchFamily="34" charset="0"/>
              </a:rPr>
              <a:t>The topics are extremely varied and include  </a:t>
            </a:r>
            <a:r>
              <a:rPr lang="en-US" sz="1200" b="0" i="0" u="sng" strike="noStrike" kern="1200" baseline="0" dirty="0" smtClean="0">
                <a:solidFill>
                  <a:srgbClr val="FF0000"/>
                </a:solidFill>
                <a:latin typeface="Arial" pitchFamily="34" charset="0"/>
                <a:ea typeface="+mn-ea"/>
                <a:cs typeface="Arial" pitchFamily="34" charset="0"/>
              </a:rPr>
              <a:t>comments </a:t>
            </a:r>
            <a:r>
              <a:rPr lang="en-US" sz="1200" b="0" i="0" u="none" strike="noStrike" kern="1200" baseline="0" dirty="0" smtClean="0">
                <a:solidFill>
                  <a:srgbClr val="FF0000"/>
                </a:solidFill>
                <a:latin typeface="Arial" pitchFamily="34" charset="0"/>
                <a:ea typeface="+mn-ea"/>
                <a:cs typeface="Arial" pitchFamily="34" charset="0"/>
              </a:rPr>
              <a:t>on previous publications and news items</a:t>
            </a:r>
            <a:r>
              <a:rPr lang="en-US" sz="1200" b="0" i="0" u="none" strike="noStrike" kern="1200" baseline="0" dirty="0" smtClean="0">
                <a:solidFill>
                  <a:schemeClr val="tx1"/>
                </a:solidFill>
                <a:latin typeface="Arial" pitchFamily="34" charset="0"/>
                <a:ea typeface="+mn-ea"/>
                <a:cs typeface="Arial" pitchFamily="34" charset="0"/>
              </a:rPr>
              <a:t>,</a:t>
            </a:r>
          </a:p>
          <a:p>
            <a:endParaRPr lang="en-US" sz="1200" b="0" i="0" u="none" strike="noStrike" kern="1200" baseline="0" dirty="0" smtClean="0">
              <a:solidFill>
                <a:schemeClr val="tx1"/>
              </a:solidFill>
              <a:latin typeface="Arial" pitchFamily="34" charset="0"/>
              <a:ea typeface="+mn-ea"/>
              <a:cs typeface="Arial" pitchFamily="34" charset="0"/>
            </a:endParaRPr>
          </a:p>
          <a:p>
            <a:r>
              <a:rPr lang="en-US" sz="1200" b="0" i="0" u="none" strike="noStrike" kern="1200" baseline="0" dirty="0" smtClean="0">
                <a:solidFill>
                  <a:schemeClr val="tx1"/>
                </a:solidFill>
                <a:latin typeface="Arial" pitchFamily="34" charset="0"/>
                <a:ea typeface="+mn-ea"/>
                <a:cs typeface="Arial" pitchFamily="34" charset="0"/>
              </a:rPr>
              <a:t> </a:t>
            </a:r>
            <a:r>
              <a:rPr lang="en-US" sz="1200" b="0" i="0" u="sng" strike="noStrike" kern="1200" baseline="0" dirty="0" smtClean="0">
                <a:solidFill>
                  <a:schemeClr val="tx1"/>
                </a:solidFill>
                <a:latin typeface="Arial" pitchFamily="34" charset="0"/>
                <a:ea typeface="+mn-ea"/>
                <a:cs typeface="Arial" pitchFamily="34" charset="0"/>
              </a:rPr>
              <a:t>warnings about </a:t>
            </a:r>
            <a:r>
              <a:rPr lang="en-US" sz="1200" b="0" i="0" u="none" strike="noStrike" kern="1200" baseline="0" dirty="0" smtClean="0">
                <a:solidFill>
                  <a:schemeClr val="tx1"/>
                </a:solidFill>
                <a:latin typeface="Arial" pitchFamily="34" charset="0"/>
                <a:ea typeface="+mn-ea"/>
                <a:cs typeface="Arial" pitchFamily="34" charset="0"/>
              </a:rPr>
              <a:t>the safe disposal of old equipment, and </a:t>
            </a:r>
            <a:r>
              <a:rPr lang="en-US" sz="1200" b="0" i="0" u="sng" strike="noStrike" kern="1200" baseline="0" dirty="0" smtClean="0">
                <a:solidFill>
                  <a:schemeClr val="tx1"/>
                </a:solidFill>
                <a:latin typeface="Arial" pitchFamily="34" charset="0"/>
                <a:ea typeface="+mn-ea"/>
                <a:cs typeface="Arial" pitchFamily="34" charset="0"/>
              </a:rPr>
              <a:t>the applicability of </a:t>
            </a:r>
            <a:r>
              <a:rPr lang="en-US" sz="1200" b="0" i="0" u="none" strike="noStrike" kern="1200" baseline="0" dirty="0" smtClean="0">
                <a:solidFill>
                  <a:schemeClr val="tx1"/>
                </a:solidFill>
                <a:latin typeface="Arial" pitchFamily="34" charset="0"/>
                <a:ea typeface="+mn-ea"/>
                <a:cs typeface="Arial" pitchFamily="34" charset="0"/>
              </a:rPr>
              <a:t>new treatment methods. </a:t>
            </a:r>
          </a:p>
          <a:p>
            <a:endParaRPr lang="en-US" sz="1200" b="0" i="0" u="none" strike="noStrike" kern="1200" baseline="0" dirty="0" smtClean="0">
              <a:solidFill>
                <a:schemeClr val="tx1"/>
              </a:solidFill>
              <a:latin typeface="Arial" pitchFamily="34" charset="0"/>
              <a:ea typeface="+mn-ea"/>
              <a:cs typeface="Arial" pitchFamily="34" charset="0"/>
            </a:endParaRPr>
          </a:p>
          <a:p>
            <a:r>
              <a:rPr lang="en-US" sz="1200" b="0" i="0" u="none" strike="noStrike" kern="1200" baseline="0" dirty="0" smtClean="0">
                <a:solidFill>
                  <a:schemeClr val="tx1"/>
                </a:solidFill>
                <a:latin typeface="Arial" pitchFamily="34" charset="0"/>
                <a:ea typeface="+mn-ea"/>
                <a:cs typeface="Arial" pitchFamily="34" charset="0"/>
              </a:rPr>
              <a:t>The letters also include an </a:t>
            </a:r>
            <a:r>
              <a:rPr lang="en-US" sz="1200" b="0" i="0" u="sng" strike="noStrike" kern="1200" baseline="0" dirty="0" smtClean="0">
                <a:solidFill>
                  <a:schemeClr val="tx1"/>
                </a:solidFill>
                <a:latin typeface="Arial" pitchFamily="34" charset="0"/>
                <a:ea typeface="+mn-ea"/>
                <a:cs typeface="Arial" pitchFamily="34" charset="0"/>
              </a:rPr>
              <a:t>educational note </a:t>
            </a:r>
            <a:r>
              <a:rPr lang="en-US" sz="1200" b="0" i="0" u="none" strike="noStrike" kern="1200" baseline="0" dirty="0" smtClean="0">
                <a:solidFill>
                  <a:schemeClr val="tx1"/>
                </a:solidFill>
                <a:latin typeface="Arial" pitchFamily="34" charset="0"/>
                <a:ea typeface="+mn-ea"/>
                <a:cs typeface="Arial" pitchFamily="34" charset="0"/>
              </a:rPr>
              <a:t>about a new website that is relevant to the health of over one billion people worldwide,</a:t>
            </a:r>
          </a:p>
          <a:p>
            <a:r>
              <a:rPr lang="en-US" sz="1200" b="0" i="0" u="none" strike="noStrike" kern="1200" baseline="0" dirty="0" smtClean="0">
                <a:solidFill>
                  <a:schemeClr val="tx1"/>
                </a:solidFill>
                <a:latin typeface="Arial" pitchFamily="34" charset="0"/>
                <a:ea typeface="+mn-ea"/>
                <a:cs typeface="Arial" pitchFamily="34" charset="0"/>
              </a:rPr>
              <a:t>and </a:t>
            </a:r>
          </a:p>
          <a:p>
            <a:r>
              <a:rPr lang="en-US" sz="1200" b="0" i="0" u="sng" strike="noStrike" kern="1200" baseline="0" dirty="0" smtClean="0">
                <a:solidFill>
                  <a:schemeClr val="tx1"/>
                </a:solidFill>
                <a:effectLst>
                  <a:outerShdw blurRad="38100" dist="38100" dir="2700000" algn="tl">
                    <a:srgbClr val="000000">
                      <a:alpha val="43137"/>
                    </a:srgbClr>
                  </a:outerShdw>
                </a:effectLst>
                <a:latin typeface="Arial" pitchFamily="34" charset="0"/>
                <a:ea typeface="+mn-ea"/>
                <a:cs typeface="Arial" pitchFamily="34" charset="0"/>
              </a:rPr>
              <a:t>a comment </a:t>
            </a:r>
            <a:r>
              <a:rPr lang="en-US" sz="1200" b="0" i="0" u="none" strike="noStrike" kern="1200" baseline="0" dirty="0" smtClean="0">
                <a:solidFill>
                  <a:schemeClr val="tx1"/>
                </a:solidFill>
                <a:latin typeface="Arial" pitchFamily="34" charset="0"/>
                <a:ea typeface="+mn-ea"/>
                <a:cs typeface="Arial" pitchFamily="34" charset="0"/>
              </a:rPr>
              <a:t>on whether the term “coronary heart disease” is a tautology.</a:t>
            </a:r>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37</a:t>
            </a:fld>
            <a:endParaRPr lang="en-US"/>
          </a:p>
        </p:txBody>
      </p:sp>
    </p:spTree>
    <p:extLst>
      <p:ext uri="{BB962C8B-B14F-4D97-AF65-F5344CB8AC3E}">
        <p14:creationId xmlns:p14="http://schemas.microsoft.com/office/powerpoint/2010/main" xmlns="" val="579965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34" charset="0"/>
                <a:ea typeface="+mn-ea"/>
                <a:cs typeface="Arial" pitchFamily="34" charset="0"/>
              </a:rPr>
              <a:t>Most letters are written to offer criticism of a previous publication, although some offer support. </a:t>
            </a:r>
          </a:p>
          <a:p>
            <a:endParaRPr lang="en-US" sz="1200" b="0" i="0" u="none" strike="noStrike" kern="1200" baseline="0" dirty="0" smtClean="0">
              <a:solidFill>
                <a:schemeClr val="tx1"/>
              </a:solidFill>
              <a:latin typeface="Arial" pitchFamily="34" charset="0"/>
              <a:ea typeface="+mn-ea"/>
              <a:cs typeface="Arial" pitchFamily="34" charset="0"/>
            </a:endParaRPr>
          </a:p>
          <a:p>
            <a:r>
              <a:rPr lang="en-US" sz="1200" b="0" i="0" u="none" strike="noStrike" kern="1200" baseline="0" dirty="0" smtClean="0">
                <a:solidFill>
                  <a:schemeClr val="tx1"/>
                </a:solidFill>
                <a:latin typeface="Arial" pitchFamily="34" charset="0"/>
                <a:ea typeface="+mn-ea"/>
                <a:cs typeface="Arial" pitchFamily="34" charset="0"/>
              </a:rPr>
              <a:t>Remember, if your letter is published, it will remain in print a long time after your emotions have subsided. </a:t>
            </a:r>
          </a:p>
          <a:p>
            <a:r>
              <a:rPr lang="en-US" sz="1200" b="0" i="0" u="none" strike="noStrike" kern="1200" baseline="0" dirty="0" smtClean="0">
                <a:solidFill>
                  <a:schemeClr val="tx1"/>
                </a:solidFill>
                <a:latin typeface="Arial" pitchFamily="34" charset="0"/>
                <a:ea typeface="+mn-ea"/>
                <a:cs typeface="Arial" pitchFamily="34" charset="0"/>
              </a:rPr>
              <a:t>Above all</a:t>
            </a:r>
          </a:p>
          <a:p>
            <a:r>
              <a:rPr lang="en-US" sz="1200" b="0" i="0" u="none" strike="noStrike" kern="1200" baseline="0" dirty="0" smtClean="0">
                <a:solidFill>
                  <a:schemeClr val="tx1"/>
                </a:solidFill>
                <a:latin typeface="Arial" pitchFamily="34" charset="0"/>
                <a:ea typeface="+mn-ea"/>
                <a:cs typeface="Arial" pitchFamily="34" charset="0"/>
              </a:rPr>
              <a:t>else, whether you are </a:t>
            </a:r>
            <a:r>
              <a:rPr lang="en-US" sz="1200" b="0" i="0" u="none" strike="noStrike" kern="1200" baseline="0" dirty="0" err="1" smtClean="0">
                <a:solidFill>
                  <a:schemeClr val="tx1"/>
                </a:solidFill>
                <a:latin typeface="Arial" pitchFamily="34" charset="0"/>
                <a:ea typeface="+mn-ea"/>
                <a:cs typeface="Arial" pitchFamily="34" charset="0"/>
              </a:rPr>
              <a:t>criticising</a:t>
            </a:r>
            <a:r>
              <a:rPr lang="en-US" sz="1200" b="0" i="0" u="none" strike="noStrike" kern="1200" baseline="0" dirty="0" smtClean="0">
                <a:solidFill>
                  <a:schemeClr val="tx1"/>
                </a:solidFill>
                <a:latin typeface="Arial" pitchFamily="34" charset="0"/>
                <a:ea typeface="+mn-ea"/>
                <a:cs typeface="Arial" pitchFamily="34" charset="0"/>
              </a:rPr>
              <a:t> or supporting the previous work of other researchers, you must introduce a new and</a:t>
            </a:r>
          </a:p>
          <a:p>
            <a:r>
              <a:rPr lang="en-US" sz="1200" b="0" i="0" u="none" strike="noStrike" kern="1200" baseline="0" dirty="0" smtClean="0">
                <a:solidFill>
                  <a:schemeClr val="tx1"/>
                </a:solidFill>
                <a:latin typeface="Arial" pitchFamily="34" charset="0"/>
                <a:ea typeface="+mn-ea"/>
                <a:cs typeface="Arial" pitchFamily="34" charset="0"/>
              </a:rPr>
              <a:t>different perspective on the work if you want your letter to be printed.</a:t>
            </a:r>
          </a:p>
          <a:p>
            <a:endParaRPr lang="en-US" sz="1200" b="0" i="0" u="none" strike="noStrike" kern="1200" baseline="0" dirty="0" smtClean="0">
              <a:solidFill>
                <a:schemeClr val="tx1"/>
              </a:solidFill>
              <a:latin typeface="Arial" pitchFamily="34" charset="0"/>
              <a:ea typeface="+mn-ea"/>
              <a:cs typeface="Arial" pitchFamily="34" charset="0"/>
            </a:endParaRPr>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38</a:t>
            </a:fld>
            <a:endParaRPr lang="en-US"/>
          </a:p>
        </p:txBody>
      </p:sp>
    </p:spTree>
    <p:extLst>
      <p:ext uri="{BB962C8B-B14F-4D97-AF65-F5344CB8AC3E}">
        <p14:creationId xmlns:p14="http://schemas.microsoft.com/office/powerpoint/2010/main" xmlns="" val="36489880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34" charset="0"/>
                <a:ea typeface="+mn-ea"/>
                <a:cs typeface="Arial" pitchFamily="34" charset="0"/>
              </a:rPr>
              <a:t>As with other publications, letters are often treated much as original papers and sent out for external peer review.</a:t>
            </a:r>
          </a:p>
          <a:p>
            <a:endParaRPr lang="en-US" sz="1200" b="0" i="0" u="none" strike="noStrike" kern="1200" baseline="0" dirty="0" smtClean="0">
              <a:solidFill>
                <a:schemeClr val="tx1"/>
              </a:solidFill>
              <a:latin typeface="Arial" pitchFamily="34" charset="0"/>
              <a:ea typeface="+mn-ea"/>
              <a:cs typeface="Arial" pitchFamily="34" charset="0"/>
            </a:endParaRPr>
          </a:p>
          <a:p>
            <a:r>
              <a:rPr lang="en-US" sz="1200" b="0" i="0" u="none" strike="noStrike" kern="1200" baseline="0" dirty="0" smtClean="0">
                <a:solidFill>
                  <a:schemeClr val="tx1"/>
                </a:solidFill>
                <a:latin typeface="Arial" pitchFamily="34" charset="0"/>
                <a:ea typeface="+mn-ea"/>
                <a:cs typeface="Arial" pitchFamily="34" charset="0"/>
              </a:rPr>
              <a:t> However, some journals publish non-reviewed letters that relate to matters raised in the journal in the previous six weeks. </a:t>
            </a:r>
          </a:p>
          <a:p>
            <a:endParaRPr lang="en-US" sz="1200" b="0" i="0" u="none" strike="noStrike" kern="1200" baseline="0" dirty="0" smtClean="0">
              <a:solidFill>
                <a:schemeClr val="tx1"/>
              </a:solidFill>
              <a:latin typeface="Arial" pitchFamily="34" charset="0"/>
              <a:ea typeface="+mn-ea"/>
              <a:cs typeface="Arial" pitchFamily="34" charset="0"/>
            </a:endParaRPr>
          </a:p>
          <a:p>
            <a:r>
              <a:rPr lang="en-US" sz="1200" b="0" i="0" u="none" strike="noStrike" kern="1200" baseline="0" dirty="0" smtClean="0">
                <a:solidFill>
                  <a:schemeClr val="tx1"/>
                </a:solidFill>
                <a:latin typeface="Arial" pitchFamily="34" charset="0"/>
                <a:ea typeface="+mn-ea"/>
                <a:cs typeface="Arial" pitchFamily="34" charset="0"/>
              </a:rPr>
              <a:t>A letter in response to previously published work may be sent to the authors of the work, and your letter plus the authors’</a:t>
            </a:r>
          </a:p>
          <a:p>
            <a:r>
              <a:rPr lang="en-US" sz="1200" b="0" i="0" u="none" strike="noStrike" kern="1200" baseline="0" dirty="0" smtClean="0">
                <a:solidFill>
                  <a:schemeClr val="tx1"/>
                </a:solidFill>
                <a:latin typeface="Arial" pitchFamily="34" charset="0"/>
                <a:ea typeface="+mn-ea"/>
                <a:cs typeface="Arial" pitchFamily="34" charset="0"/>
              </a:rPr>
              <a:t>responses are then published together.</a:t>
            </a:r>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39</a:t>
            </a:fld>
            <a:endParaRPr lang="en-US"/>
          </a:p>
        </p:txBody>
      </p:sp>
    </p:spTree>
    <p:extLst>
      <p:ext uri="{BB962C8B-B14F-4D97-AF65-F5344CB8AC3E}">
        <p14:creationId xmlns:p14="http://schemas.microsoft.com/office/powerpoint/2010/main" xmlns="" val="10321132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137B2091-CA33-4E59-B1CB-4C22692A69E1}" type="slidenum">
              <a:rPr lang="en-US" smtClean="0"/>
              <a:pPr/>
              <a:t>52</a:t>
            </a:fld>
            <a:endParaRPr lang="en-US" smtClean="0"/>
          </a:p>
        </p:txBody>
      </p:sp>
    </p:spTree>
    <p:extLst>
      <p:ext uri="{BB962C8B-B14F-4D97-AF65-F5344CB8AC3E}">
        <p14:creationId xmlns:p14="http://schemas.microsoft.com/office/powerpoint/2010/main" xmlns="" val="6004111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D35668FC-0267-4EF2-8F5E-2909731B834C}" type="slidenum">
              <a:rPr lang="en-US" smtClean="0"/>
              <a:pPr/>
              <a:t>53</a:t>
            </a:fld>
            <a:endParaRPr lang="en-US" smtClean="0"/>
          </a:p>
        </p:txBody>
      </p:sp>
    </p:spTree>
    <p:extLst>
      <p:ext uri="{BB962C8B-B14F-4D97-AF65-F5344CB8AC3E}">
        <p14:creationId xmlns:p14="http://schemas.microsoft.com/office/powerpoint/2010/main" xmlns="" val="3925712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732C2D0F-107D-45E1-894C-DFFE3ED6CB01}" type="slidenum">
              <a:rPr lang="fa-IR" smtClean="0"/>
              <a:pPr/>
              <a:t>3</a:t>
            </a:fld>
            <a:endParaRPr lang="en-US"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endParaRPr lang="fa-IR" smtClean="0"/>
          </a:p>
        </p:txBody>
      </p:sp>
    </p:spTree>
    <p:extLst>
      <p:ext uri="{BB962C8B-B14F-4D97-AF65-F5344CB8AC3E}">
        <p14:creationId xmlns:p14="http://schemas.microsoft.com/office/powerpoint/2010/main" xmlns="" val="525361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1544A516-F9FA-4D35-B9A2-FEDF0AF0260D}" type="slidenum">
              <a:rPr lang="fa-IR" smtClean="0"/>
              <a:pPr/>
              <a:t>4</a:t>
            </a:fld>
            <a:endParaRPr lang="en-US"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fa-IR" smtClean="0"/>
          </a:p>
        </p:txBody>
      </p:sp>
    </p:spTree>
    <p:extLst>
      <p:ext uri="{BB962C8B-B14F-4D97-AF65-F5344CB8AC3E}">
        <p14:creationId xmlns:p14="http://schemas.microsoft.com/office/powerpoint/2010/main" xmlns="" val="3832946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endParaRPr lang="en-US" smtClean="0"/>
          </a:p>
        </p:txBody>
      </p:sp>
      <p:sp>
        <p:nvSpPr>
          <p:cNvPr id="53252" name="Slide Number Placeholder 3"/>
          <p:cNvSpPr>
            <a:spLocks noGrp="1"/>
          </p:cNvSpPr>
          <p:nvPr>
            <p:ph type="sldNum" sz="quarter" idx="5"/>
          </p:nvPr>
        </p:nvSpPr>
        <p:spPr>
          <a:noFill/>
        </p:spPr>
        <p:txBody>
          <a:bodyPr/>
          <a:lstStyle/>
          <a:p>
            <a:fld id="{09F68890-D49A-4CA2-AE35-EE379EF8EAA7}" type="slidenum">
              <a:rPr lang="en-US" smtClean="0"/>
              <a:pPr/>
              <a:t>5</a:t>
            </a:fld>
            <a:endParaRPr lang="en-US" smtClean="0"/>
          </a:p>
        </p:txBody>
      </p:sp>
    </p:spTree>
    <p:extLst>
      <p:ext uri="{BB962C8B-B14F-4D97-AF65-F5344CB8AC3E}">
        <p14:creationId xmlns:p14="http://schemas.microsoft.com/office/powerpoint/2010/main" xmlns="" val="35433120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34" charset="0"/>
                <a:ea typeface="+mn-ea"/>
                <a:cs typeface="Arial" pitchFamily="34" charset="0"/>
              </a:rPr>
              <a:t>One of the fundamental purposes of medical journals is to publish original research results in the form of journal articles.</a:t>
            </a:r>
          </a:p>
          <a:p>
            <a:endParaRPr lang="en-US" sz="1200" b="0" i="0" u="none" strike="noStrike" kern="1200" baseline="0" dirty="0" smtClean="0">
              <a:solidFill>
                <a:schemeClr val="tx1"/>
              </a:solidFill>
              <a:latin typeface="Arial" pitchFamily="34" charset="0"/>
              <a:ea typeface="+mn-ea"/>
              <a:cs typeface="Arial" pitchFamily="34" charset="0"/>
            </a:endParaRPr>
          </a:p>
          <a:p>
            <a:r>
              <a:rPr lang="en-US" sz="1200" b="0" i="0" u="none" strike="noStrike" kern="1200" baseline="0" dirty="0" smtClean="0">
                <a:solidFill>
                  <a:schemeClr val="tx1"/>
                </a:solidFill>
                <a:latin typeface="Arial" pitchFamily="34" charset="0"/>
                <a:ea typeface="+mn-ea"/>
                <a:cs typeface="Arial" pitchFamily="34" charset="0"/>
              </a:rPr>
              <a:t>However, journals publish many other types of informative and educational items.</a:t>
            </a:r>
          </a:p>
          <a:p>
            <a:endParaRPr lang="en-US" sz="1200" b="0" i="0" u="none" strike="noStrike" kern="1200" baseline="0" dirty="0" smtClean="0">
              <a:solidFill>
                <a:schemeClr val="tx1"/>
              </a:solidFill>
              <a:latin typeface="Arial" pitchFamily="34" charset="0"/>
              <a:ea typeface="+mn-ea"/>
              <a:cs typeface="Arial" pitchFamily="34" charset="0"/>
            </a:endParaRPr>
          </a:p>
          <a:p>
            <a:r>
              <a:rPr lang="en-US" sz="1200" b="0" i="0" u="none" strike="noStrike" kern="1200" baseline="0" dirty="0" smtClean="0">
                <a:solidFill>
                  <a:schemeClr val="tx1"/>
                </a:solidFill>
                <a:latin typeface="Arial" pitchFamily="34" charset="0"/>
                <a:ea typeface="+mn-ea"/>
                <a:cs typeface="Arial" pitchFamily="34" charset="0"/>
              </a:rPr>
              <a:t>In this chapter, we describe how to write other types of publishable documents</a:t>
            </a:r>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6</a:t>
            </a:fld>
            <a:endParaRPr lang="en-US"/>
          </a:p>
        </p:txBody>
      </p:sp>
    </p:spTree>
    <p:extLst>
      <p:ext uri="{BB962C8B-B14F-4D97-AF65-F5344CB8AC3E}">
        <p14:creationId xmlns:p14="http://schemas.microsoft.com/office/powerpoint/2010/main" xmlns="" val="15479276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Arial" pitchFamily="34" charset="0"/>
                <a:ea typeface="+mn-ea"/>
                <a:cs typeface="Arial" pitchFamily="34" charset="0"/>
              </a:rPr>
              <a:t>To maintain reader interest, review articles must be topical, up to date, accurate and authoritative</a:t>
            </a:r>
            <a:r>
              <a:rPr lang="fa-IR" sz="1200" b="0" i="0" u="none" strike="noStrike" kern="1200" baseline="0" dirty="0" smtClean="0">
                <a:solidFill>
                  <a:schemeClr val="tx1"/>
                </a:solidFill>
                <a:latin typeface="Arial" pitchFamily="34" charset="0"/>
                <a:ea typeface="+mn-ea"/>
                <a:cs typeface="Arial" pitchFamily="34" charset="0"/>
              </a:rPr>
              <a:t> )</a:t>
            </a:r>
            <a:r>
              <a:rPr lang="en-US" sz="1200" b="0" i="0" kern="1200" dirty="0" smtClean="0">
                <a:solidFill>
                  <a:schemeClr val="tx1"/>
                </a:solidFill>
                <a:effectLst/>
                <a:latin typeface="Arial" pitchFamily="34" charset="0"/>
                <a:ea typeface="+mn-ea"/>
                <a:cs typeface="Arial" pitchFamily="34" charset="0"/>
              </a:rPr>
              <a:t> əˈ</a:t>
            </a:r>
            <a:r>
              <a:rPr lang="el-GR" sz="1200" b="0" i="0" kern="1200" dirty="0" smtClean="0">
                <a:solidFill>
                  <a:schemeClr val="tx1"/>
                </a:solidFill>
                <a:effectLst/>
                <a:latin typeface="Arial" pitchFamily="34" charset="0"/>
                <a:ea typeface="+mn-ea"/>
                <a:cs typeface="Arial" pitchFamily="34" charset="0"/>
              </a:rPr>
              <a:t>θ</a:t>
            </a:r>
            <a:r>
              <a:rPr lang="en-US" sz="1200" b="0" i="0" kern="1200" dirty="0" err="1" smtClean="0">
                <a:solidFill>
                  <a:schemeClr val="tx1"/>
                </a:solidFill>
                <a:effectLst/>
                <a:latin typeface="Arial" pitchFamily="34" charset="0"/>
                <a:ea typeface="+mn-ea"/>
                <a:cs typeface="Arial" pitchFamily="34" charset="0"/>
              </a:rPr>
              <a:t>ɔːrəˌtetɪv</a:t>
            </a:r>
            <a:r>
              <a:rPr lang="fa-IR" sz="1200" b="0" i="0" kern="1200" dirty="0" smtClean="0">
                <a:solidFill>
                  <a:schemeClr val="tx1"/>
                </a:solidFill>
                <a:effectLst/>
                <a:latin typeface="Arial" pitchFamily="34" charset="0"/>
                <a:ea typeface="+mn-ea"/>
                <a:cs typeface="Arial" pitchFamily="34" charset="0"/>
              </a:rPr>
              <a:t>(</a:t>
            </a:r>
            <a:r>
              <a:rPr lang="en-US" sz="1200" b="0" i="0" u="none" strike="noStrike" kern="1200" baseline="0" dirty="0" smtClean="0">
                <a:solidFill>
                  <a:schemeClr val="tx1"/>
                </a:solidFill>
                <a:latin typeface="Arial" pitchFamily="34" charset="0"/>
                <a:ea typeface="+mn-ea"/>
                <a:cs typeface="Arial" pitchFamily="34" charset="0"/>
              </a:rPr>
              <a:t>, and, if possible, provocative</a:t>
            </a:r>
            <a:r>
              <a:rPr lang="fa-IR" sz="1200" b="0" i="0" u="none" strike="noStrike" kern="1200" baseline="0" dirty="0" smtClean="0">
                <a:solidFill>
                  <a:schemeClr val="tx1"/>
                </a:solidFill>
                <a:latin typeface="Arial" pitchFamily="34" charset="0"/>
                <a:ea typeface="+mn-ea"/>
                <a:cs typeface="Arial" pitchFamily="34" charset="0"/>
              </a:rPr>
              <a:t> )</a:t>
            </a:r>
            <a:r>
              <a:rPr lang="en-US" sz="1200" b="0" i="0" kern="1200" dirty="0" smtClean="0">
                <a:solidFill>
                  <a:schemeClr val="tx1"/>
                </a:solidFill>
                <a:effectLst/>
                <a:latin typeface="Arial" pitchFamily="34" charset="0"/>
                <a:ea typeface="+mn-ea"/>
                <a:cs typeface="Arial" pitchFamily="34" charset="0"/>
              </a:rPr>
              <a:t> </a:t>
            </a:r>
            <a:r>
              <a:rPr lang="en-US" sz="1200" b="0" i="0" kern="1200" dirty="0" err="1" smtClean="0">
                <a:solidFill>
                  <a:schemeClr val="tx1"/>
                </a:solidFill>
                <a:effectLst/>
                <a:latin typeface="Arial" pitchFamily="34" charset="0"/>
                <a:ea typeface="+mn-ea"/>
                <a:cs typeface="Arial" pitchFamily="34" charset="0"/>
              </a:rPr>
              <a:t>proˈvɑːkətɪv</a:t>
            </a:r>
            <a:r>
              <a:rPr lang="fa-IR" sz="1200" b="0" i="0" kern="1200" dirty="0" smtClean="0">
                <a:solidFill>
                  <a:schemeClr val="tx1"/>
                </a:solidFill>
                <a:effectLst/>
                <a:latin typeface="Arial" pitchFamily="34" charset="0"/>
                <a:ea typeface="+mn-ea"/>
                <a:cs typeface="Arial" pitchFamily="34" charset="0"/>
              </a:rPr>
              <a:t>(</a:t>
            </a:r>
            <a:r>
              <a:rPr lang="en-US" sz="1200" b="0" i="0" u="none" strike="noStrike" kern="1200" baseline="0" dirty="0" smtClean="0">
                <a:solidFill>
                  <a:schemeClr val="tx1"/>
                </a:solidFill>
                <a:latin typeface="Arial" pitchFamily="34" charset="0"/>
                <a:ea typeface="+mn-ea"/>
                <a:cs typeface="Arial" pitchFamily="34" charset="0"/>
              </a:rPr>
              <a:t> and a good read</a:t>
            </a:r>
            <a:r>
              <a:rPr lang="fa-IR" sz="1200" b="0" i="0" u="none" strike="noStrike" kern="1200" baseline="0" dirty="0" smtClean="0">
                <a:solidFill>
                  <a:schemeClr val="tx1"/>
                </a:solidFill>
                <a:latin typeface="Arial" pitchFamily="34" charset="0"/>
                <a:ea typeface="+mn-ea"/>
                <a:cs typeface="Arial" pitchFamily="34" charset="0"/>
              </a:rPr>
              <a:t>  )</a:t>
            </a:r>
            <a:r>
              <a:rPr lang="en-US" sz="1200" b="0" i="0" kern="1200" dirty="0" smtClean="0">
                <a:solidFill>
                  <a:schemeClr val="tx1"/>
                </a:solidFill>
                <a:effectLst/>
                <a:latin typeface="Arial" pitchFamily="34" charset="0"/>
                <a:ea typeface="+mn-ea"/>
                <a:cs typeface="Arial" pitchFamily="34" charset="0"/>
              </a:rPr>
              <a:t> something that you enjoy reading</a:t>
            </a:r>
            <a:r>
              <a:rPr lang="fa-IR" sz="1200" b="0" i="0" kern="1200" dirty="0" smtClean="0">
                <a:solidFill>
                  <a:schemeClr val="tx1"/>
                </a:solidFill>
                <a:effectLst/>
                <a:latin typeface="Arial" pitchFamily="34" charset="0"/>
                <a:ea typeface="+mn-ea"/>
                <a:cs typeface="Arial" pitchFamily="34" charset="0"/>
              </a:rPr>
              <a:t>(</a:t>
            </a:r>
            <a:r>
              <a:rPr lang="en-US" sz="1200" b="0" i="0" u="none" strike="noStrike" kern="1200" baseline="0" dirty="0" smtClean="0">
                <a:solidFill>
                  <a:schemeClr val="tx1"/>
                </a:solidFill>
                <a:latin typeface="Arial" pitchFamily="34" charset="0"/>
                <a:ea typeface="+mn-ea"/>
                <a:cs typeface="Arial" pitchFamily="34" charset="0"/>
              </a:rPr>
              <a:t>.</a:t>
            </a:r>
          </a:p>
          <a:p>
            <a:endParaRPr lang="en-US" sz="1200" b="0" i="0" u="none" strike="noStrike" kern="1200" baseline="0" dirty="0" smtClean="0">
              <a:solidFill>
                <a:schemeClr val="tx1"/>
              </a:solidFill>
              <a:latin typeface="Arial" pitchFamily="34" charset="0"/>
              <a:ea typeface="+mn-ea"/>
              <a:cs typeface="Arial" pitchFamily="34" charset="0"/>
            </a:endParaRPr>
          </a:p>
          <a:p>
            <a:r>
              <a:rPr lang="en-US" sz="1200" b="0" i="0" u="none" strike="noStrike" kern="1200" baseline="0" dirty="0" smtClean="0">
                <a:solidFill>
                  <a:schemeClr val="tx1"/>
                </a:solidFill>
                <a:latin typeface="Arial" pitchFamily="34" charset="0"/>
                <a:ea typeface="+mn-ea"/>
                <a:cs typeface="Arial" pitchFamily="34" charset="0"/>
              </a:rPr>
              <a:t>Very short reviews are often called annotations.</a:t>
            </a:r>
          </a:p>
          <a:p>
            <a:r>
              <a:rPr lang="fa-IR" sz="1200" b="0" i="0" kern="1200" dirty="0" smtClean="0">
                <a:solidFill>
                  <a:schemeClr val="tx1"/>
                </a:solidFill>
                <a:effectLst/>
                <a:latin typeface="Arial" pitchFamily="34" charset="0"/>
                <a:ea typeface="+mn-ea"/>
                <a:cs typeface="Arial" pitchFamily="34" charset="0"/>
              </a:rPr>
              <a:t>قابل اطمینان</a:t>
            </a:r>
            <a:r>
              <a:rPr lang="en-US" sz="1200" b="0" i="0" kern="1200" dirty="0" smtClean="0">
                <a:solidFill>
                  <a:schemeClr val="tx1"/>
                </a:solidFill>
                <a:effectLst/>
                <a:latin typeface="Arial" pitchFamily="34" charset="0"/>
                <a:ea typeface="+mn-ea"/>
                <a:cs typeface="Arial" pitchFamily="34" charset="0"/>
              </a:rPr>
              <a:t>- </a:t>
            </a:r>
            <a:r>
              <a:rPr lang="fa-IR" sz="1200" b="0" i="0" kern="1200" dirty="0" smtClean="0">
                <a:solidFill>
                  <a:schemeClr val="tx1"/>
                </a:solidFill>
                <a:effectLst/>
                <a:latin typeface="Arial" pitchFamily="34" charset="0"/>
                <a:ea typeface="+mn-ea"/>
                <a:cs typeface="Arial" pitchFamily="34" charset="0"/>
              </a:rPr>
              <a:t>بحث</a:t>
            </a:r>
            <a:r>
              <a:rPr lang="fa-IR" sz="1200" b="0" i="0" kern="1200" baseline="0" dirty="0" smtClean="0">
                <a:solidFill>
                  <a:schemeClr val="tx1"/>
                </a:solidFill>
                <a:effectLst/>
                <a:latin typeface="Arial" pitchFamily="34" charset="0"/>
                <a:ea typeface="+mn-ea"/>
                <a:cs typeface="Arial" pitchFamily="34" charset="0"/>
              </a:rPr>
              <a:t> روز--</a:t>
            </a:r>
            <a:r>
              <a:rPr lang="fa-IR" sz="1200" b="0" i="0" kern="1200" dirty="0" smtClean="0">
                <a:solidFill>
                  <a:schemeClr val="tx1"/>
                </a:solidFill>
                <a:effectLst/>
                <a:latin typeface="Arial" pitchFamily="34" charset="0"/>
                <a:ea typeface="+mn-ea"/>
                <a:cs typeface="Arial" pitchFamily="34" charset="0"/>
              </a:rPr>
              <a:t>بحث انگیز- محرک</a:t>
            </a:r>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7</a:t>
            </a:fld>
            <a:endParaRPr lang="en-US"/>
          </a:p>
        </p:txBody>
      </p:sp>
    </p:spTree>
    <p:extLst>
      <p:ext uri="{BB962C8B-B14F-4D97-AF65-F5344CB8AC3E}">
        <p14:creationId xmlns:p14="http://schemas.microsoft.com/office/powerpoint/2010/main" xmlns="" val="14495191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sz="1200" b="0" i="0" kern="1200" dirty="0" smtClean="0">
                <a:solidFill>
                  <a:schemeClr val="tx1"/>
                </a:solidFill>
                <a:effectLst/>
                <a:latin typeface="Arial" pitchFamily="34" charset="0"/>
                <a:ea typeface="+mn-ea"/>
                <a:cs typeface="Arial" pitchFamily="34" charset="0"/>
              </a:rPr>
              <a:t>خفگی</a:t>
            </a:r>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9</a:t>
            </a:fld>
            <a:endParaRPr lang="en-US"/>
          </a:p>
        </p:txBody>
      </p:sp>
    </p:spTree>
    <p:extLst>
      <p:ext uri="{BB962C8B-B14F-4D97-AF65-F5344CB8AC3E}">
        <p14:creationId xmlns:p14="http://schemas.microsoft.com/office/powerpoint/2010/main" xmlns="" val="3619957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sz="1200" b="0" i="0" kern="1200" dirty="0" smtClean="0">
                <a:solidFill>
                  <a:schemeClr val="tx1"/>
                </a:solidFill>
                <a:effectLst/>
                <a:latin typeface="Arial" pitchFamily="34" charset="0"/>
                <a:ea typeface="+mn-ea"/>
                <a:cs typeface="Arial" pitchFamily="34" charset="0"/>
              </a:rPr>
              <a:t>ا روايتي یا مروری نقلی </a:t>
            </a:r>
          </a:p>
          <a:p>
            <a:r>
              <a:rPr lang="fa-IR" sz="1200" b="0" i="0" u="none" strike="noStrike" kern="1200" dirty="0" smtClean="0">
                <a:solidFill>
                  <a:schemeClr val="tx1"/>
                </a:solidFill>
                <a:effectLst/>
                <a:latin typeface="Arial" pitchFamily="34" charset="0"/>
                <a:ea typeface="+mn-ea"/>
                <a:cs typeface="Arial" pitchFamily="34" charset="0"/>
                <a:hlinkClick r:id="rId3"/>
              </a:rPr>
              <a:t> </a:t>
            </a:r>
            <a:r>
              <a:rPr lang="fa-IR" sz="1200" b="0" i="0" kern="1200" dirty="0" smtClean="0">
                <a:solidFill>
                  <a:schemeClr val="tx1"/>
                </a:solidFill>
                <a:effectLst/>
                <a:latin typeface="Arial" pitchFamily="34" charset="0"/>
                <a:ea typeface="+mn-ea"/>
                <a:cs typeface="Arial" pitchFamily="34" charset="0"/>
              </a:rPr>
              <a:t>تحقیقات اخیر در یک موضوع تحقیقی</a:t>
            </a:r>
            <a:r>
              <a:rPr lang="fa-IR" dirty="0" smtClean="0"/>
              <a:t/>
            </a:r>
            <a:br>
              <a:rPr lang="fa-IR" dirty="0" smtClean="0"/>
            </a:br>
            <a:r>
              <a:rPr lang="fa-IR" sz="1200" b="0" i="0" kern="1200" dirty="0" smtClean="0">
                <a:solidFill>
                  <a:schemeClr val="tx1"/>
                </a:solidFill>
                <a:effectLst/>
                <a:latin typeface="Arial" pitchFamily="34" charset="0"/>
                <a:ea typeface="+mn-ea"/>
                <a:cs typeface="Arial" pitchFamily="34" charset="0"/>
              </a:rPr>
              <a:t>مقاله مروری تحقیقات اخیر در یک موضوع تحقیقی را بگونه ای خلاصه و سازماندهی می کند که بتواند به دیگران در فهم و تجمیع آن موضوع کمک کند.</a:t>
            </a:r>
            <a:r>
              <a:rPr lang="fa-IR" dirty="0" smtClean="0"/>
              <a:t/>
            </a:r>
            <a:br>
              <a:rPr lang="fa-IR" dirty="0" smtClean="0"/>
            </a:br>
            <a:endParaRPr lang="en-US" dirty="0"/>
          </a:p>
        </p:txBody>
      </p:sp>
      <p:sp>
        <p:nvSpPr>
          <p:cNvPr id="4" name="Slide Number Placeholder 3"/>
          <p:cNvSpPr>
            <a:spLocks noGrp="1"/>
          </p:cNvSpPr>
          <p:nvPr>
            <p:ph type="sldNum" sz="quarter" idx="10"/>
          </p:nvPr>
        </p:nvSpPr>
        <p:spPr/>
        <p:txBody>
          <a:bodyPr/>
          <a:lstStyle/>
          <a:p>
            <a:pPr>
              <a:defRPr/>
            </a:pPr>
            <a:fld id="{1063BF82-BB29-4544-B1C5-B243CCF3CCA7}" type="slidenum">
              <a:rPr lang="en-US" smtClean="0"/>
              <a:pPr>
                <a:defRPr/>
              </a:pPr>
              <a:t>10</a:t>
            </a:fld>
            <a:endParaRPr lang="en-US"/>
          </a:p>
        </p:txBody>
      </p:sp>
    </p:spTree>
    <p:extLst>
      <p:ext uri="{BB962C8B-B14F-4D97-AF65-F5344CB8AC3E}">
        <p14:creationId xmlns:p14="http://schemas.microsoft.com/office/powerpoint/2010/main" xmlns="" val="3679598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9962373-416C-4FD1-90DC-2DA723694F9C}"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3ACF00B-B471-44EA-BA15-571016EB840C}"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2C1B547-7A01-458B-A3F1-8F8F56A3C2A0}"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FACC46A-CC41-450A-B3E8-A905F6525F88}"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C8EE1F4-0AA0-4ABA-B55E-050C94ED6716}"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1E87272-A877-49CE-9E49-103657DD4517}"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9DE5ED5-098B-47EA-B223-CBB4074F2C7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0911BFBE-BDEE-4E5D-8EE0-ED0872CEA66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CF7805F7-D15D-4900-B457-4745F04A23F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2D7A2AF-9053-4A9E-AEEE-A74832CDA50E}"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71D454E-6BF8-4BA9-8961-AA8DF68CC6D4}"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00DFEB5-BAFA-4612-872F-C8C6B4B219B6}"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risma-statement.org/statement.htm"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hyperlink" Target="mailto:h.saatchi65@gmail.com" TargetMode="External"/><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8" Type="http://schemas.openxmlformats.org/officeDocument/2006/relationships/hyperlink" Target="http://www.businessdictionary.com/definition/account.html" TargetMode="External"/><Relationship Id="rId13" Type="http://schemas.openxmlformats.org/officeDocument/2006/relationships/hyperlink" Target="http://www.businessdictionary.com/definition/monetary.html" TargetMode="External"/><Relationship Id="rId18" Type="http://schemas.openxmlformats.org/officeDocument/2006/relationships/hyperlink" Target="http://www.businessdictionary.com/definition/community.html" TargetMode="External"/><Relationship Id="rId3" Type="http://schemas.openxmlformats.org/officeDocument/2006/relationships/hyperlink" Target="http://www.businessdictionary.com/definition/optimum.html" TargetMode="External"/><Relationship Id="rId7" Type="http://schemas.openxmlformats.org/officeDocument/2006/relationships/hyperlink" Target="http://www.businessdictionary.com/definition/constraint.html" TargetMode="External"/><Relationship Id="rId12" Type="http://schemas.openxmlformats.org/officeDocument/2006/relationships/hyperlink" Target="http://www.businessdictionary.com/definition/measure.html" TargetMode="External"/><Relationship Id="rId17" Type="http://schemas.openxmlformats.org/officeDocument/2006/relationships/hyperlink" Target="http://www.businessdictionary.com/definition/project.html" TargetMode="External"/><Relationship Id="rId2" Type="http://schemas.openxmlformats.org/officeDocument/2006/relationships/hyperlink" Target="http://www.businessdictionary.com/definition/systematic-approach.html" TargetMode="External"/><Relationship Id="rId16" Type="http://schemas.openxmlformats.org/officeDocument/2006/relationships/hyperlink" Target="http://www.businessdictionary.com/definition/benefit.html" TargetMode="External"/><Relationship Id="rId1" Type="http://schemas.openxmlformats.org/officeDocument/2006/relationships/slideLayout" Target="../slideLayouts/slideLayout2.xml"/><Relationship Id="rId6" Type="http://schemas.openxmlformats.org/officeDocument/2006/relationships/hyperlink" Target="http://www.businessdictionary.com/definition/assumptions.html" TargetMode="External"/><Relationship Id="rId11" Type="http://schemas.openxmlformats.org/officeDocument/2006/relationships/hyperlink" Target="http://www.businessdictionary.com/definition/attempt.html" TargetMode="External"/><Relationship Id="rId5" Type="http://schemas.openxmlformats.org/officeDocument/2006/relationships/hyperlink" Target="http://www.businessdictionary.com/definition/objective.html" TargetMode="External"/><Relationship Id="rId15" Type="http://schemas.openxmlformats.org/officeDocument/2006/relationships/hyperlink" Target="http://www.businessdictionary.com/definition/social-cost.html" TargetMode="External"/><Relationship Id="rId10" Type="http://schemas.openxmlformats.org/officeDocument/2006/relationships/hyperlink" Target="http://www.businessdictionary.com/definition/employed.html" TargetMode="External"/><Relationship Id="rId19" Type="http://schemas.openxmlformats.org/officeDocument/2006/relationships/hyperlink" Target="http://www.businessdictionary.com/definition/economy.html" TargetMode="External"/><Relationship Id="rId4" Type="http://schemas.openxmlformats.org/officeDocument/2006/relationships/hyperlink" Target="http://www.businessdictionary.com/definition/resource.html" TargetMode="External"/><Relationship Id="rId9" Type="http://schemas.openxmlformats.org/officeDocument/2006/relationships/hyperlink" Target="http://www.businessdictionary.com/definition/opportunity-cost.html" TargetMode="External"/><Relationship Id="rId14" Type="http://schemas.openxmlformats.org/officeDocument/2006/relationships/hyperlink" Target="http://www.businessdictionary.com/definition/term.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071563" y="2357438"/>
            <a:ext cx="7696200" cy="1143000"/>
          </a:xfrm>
        </p:spPr>
        <p:txBody>
          <a:bodyPr>
            <a:normAutofit fontScale="90000"/>
          </a:bodyPr>
          <a:lstStyle/>
          <a:p>
            <a:pPr algn="ctr" eaLnBrk="1" hangingPunct="1"/>
            <a:r>
              <a:rPr lang="en-US" sz="3200" dirty="0" smtClean="0"/>
              <a:t>Scientific Writing </a:t>
            </a:r>
            <a:br>
              <a:rPr lang="en-US" sz="3200" dirty="0" smtClean="0"/>
            </a:br>
            <a:r>
              <a:rPr lang="en-US" sz="3200" dirty="0" smtClean="0"/>
              <a:t> in Medical Sciences;</a:t>
            </a:r>
            <a:br>
              <a:rPr lang="en-US" sz="3200" dirty="0" smtClean="0"/>
            </a:br>
            <a:r>
              <a:rPr lang="en-US" sz="4800" dirty="0" smtClean="0">
                <a:solidFill>
                  <a:srgbClr val="0070C0"/>
                </a:solidFill>
              </a:rPr>
              <a:t>Types of Medical Articles</a:t>
            </a:r>
          </a:p>
        </p:txBody>
      </p:sp>
      <p:sp>
        <p:nvSpPr>
          <p:cNvPr id="4099" name="Rectangle 3"/>
          <p:cNvSpPr>
            <a:spLocks noGrp="1" noChangeArrowheads="1"/>
          </p:cNvSpPr>
          <p:nvPr>
            <p:ph type="subTitle" idx="1"/>
          </p:nvPr>
        </p:nvSpPr>
        <p:spPr>
          <a:xfrm>
            <a:off x="467544" y="4365104"/>
            <a:ext cx="8371656" cy="1883296"/>
          </a:xfrm>
        </p:spPr>
        <p:txBody>
          <a:bodyPr>
            <a:normAutofit lnSpcReduction="10000"/>
          </a:bodyPr>
          <a:lstStyle/>
          <a:p>
            <a:pPr algn="ctr" eaLnBrk="1" hangingPunct="1"/>
            <a:r>
              <a:rPr lang="en-US" sz="3200" dirty="0" smtClean="0"/>
              <a:t>Hadith Rastad, </a:t>
            </a:r>
            <a:r>
              <a:rPr lang="en-US" sz="3200" dirty="0" err="1" smtClean="0"/>
              <a:t>Ph.D</a:t>
            </a:r>
            <a:r>
              <a:rPr lang="en-US" sz="3200" dirty="0" smtClean="0"/>
              <a:t> </a:t>
            </a:r>
          </a:p>
          <a:p>
            <a:pPr algn="ctr"/>
            <a:r>
              <a:rPr lang="en-US" altLang="en-US" sz="2400" dirty="0"/>
              <a:t>Epidemiologist</a:t>
            </a:r>
          </a:p>
          <a:p>
            <a:pPr algn="ctr" eaLnBrk="1" hangingPunct="1"/>
            <a:r>
              <a:rPr lang="en-US" sz="2400" dirty="0" smtClean="0"/>
              <a:t>Assistant professor</a:t>
            </a:r>
          </a:p>
          <a:p>
            <a:pPr algn="ctr" eaLnBrk="1" hangingPunct="1"/>
            <a:r>
              <a:rPr lang="en-US" sz="2400" dirty="0" smtClean="0"/>
              <a:t>Alborz University of Medical Sciences</a:t>
            </a:r>
          </a:p>
        </p:txBody>
      </p:sp>
      <p:sp>
        <p:nvSpPr>
          <p:cNvPr id="2" name="Slide Number Placeholder 1"/>
          <p:cNvSpPr>
            <a:spLocks noGrp="1"/>
          </p:cNvSpPr>
          <p:nvPr>
            <p:ph type="sldNum" sz="quarter" idx="12"/>
          </p:nvPr>
        </p:nvSpPr>
        <p:spPr/>
        <p:txBody>
          <a:bodyPr/>
          <a:lstStyle/>
          <a:p>
            <a:pPr>
              <a:defRPr/>
            </a:pPr>
            <a:fld id="{89962373-416C-4FD1-90DC-2DA723694F9C}"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 Reviews</a:t>
            </a:r>
            <a:endParaRPr lang="en-US" dirty="0"/>
          </a:p>
        </p:txBody>
      </p:sp>
      <p:sp>
        <p:nvSpPr>
          <p:cNvPr id="3" name="Content Placeholder 2"/>
          <p:cNvSpPr>
            <a:spLocks noGrp="1"/>
          </p:cNvSpPr>
          <p:nvPr>
            <p:ph idx="1"/>
          </p:nvPr>
        </p:nvSpPr>
        <p:spPr/>
        <p:txBody>
          <a:bodyPr/>
          <a:lstStyle/>
          <a:p>
            <a:r>
              <a:rPr lang="en-US" dirty="0" smtClean="0"/>
              <a:t>Narrative reviews are usually written to:</a:t>
            </a:r>
          </a:p>
          <a:p>
            <a:pPr lvl="1"/>
            <a:r>
              <a:rPr lang="en-US" dirty="0" smtClean="0"/>
              <a:t>address </a:t>
            </a:r>
            <a:r>
              <a:rPr lang="en-US" u="sng" dirty="0" smtClean="0"/>
              <a:t>new developments </a:t>
            </a:r>
          </a:p>
          <a:p>
            <a:pPr lvl="1"/>
            <a:r>
              <a:rPr lang="en-US" u="sng" dirty="0" smtClean="0"/>
              <a:t>summarize</a:t>
            </a:r>
            <a:r>
              <a:rPr lang="en-US" dirty="0" smtClean="0"/>
              <a:t> recent literature</a:t>
            </a:r>
          </a:p>
          <a:p>
            <a:r>
              <a:rPr lang="en-US" dirty="0" smtClean="0"/>
              <a:t>Who should write a narrative review?</a:t>
            </a:r>
          </a:p>
          <a:p>
            <a:pPr lvl="1"/>
            <a:r>
              <a:rPr lang="en-US" dirty="0" smtClean="0"/>
              <a:t>Narrative reviews are an </a:t>
            </a:r>
            <a:r>
              <a:rPr lang="en-US" u="sng" dirty="0" smtClean="0"/>
              <a:t>expert opinion </a:t>
            </a:r>
            <a:r>
              <a:rPr lang="en-US" dirty="0" smtClean="0"/>
              <a:t>that is an extension of </a:t>
            </a:r>
            <a:r>
              <a:rPr lang="en-US" u="sng" dirty="0" smtClean="0"/>
              <a:t>current thinking </a:t>
            </a:r>
            <a:r>
              <a:rPr lang="en-US" dirty="0" smtClean="0"/>
              <a:t>and </a:t>
            </a:r>
            <a:r>
              <a:rPr lang="en-US" u="sng" dirty="0" smtClean="0"/>
              <a:t>not a</a:t>
            </a:r>
            <a:r>
              <a:rPr lang="en-US" dirty="0" smtClean="0"/>
              <a:t> definitive evaluation of the literature</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731168"/>
          </a:xfrm>
        </p:spPr>
        <p:txBody>
          <a:bodyPr>
            <a:noAutofit/>
          </a:bodyPr>
          <a:lstStyle/>
          <a:p>
            <a:r>
              <a:rPr lang="en-US" sz="2400" dirty="0" smtClean="0"/>
              <a:t>Narrative reviews have </a:t>
            </a:r>
            <a:r>
              <a:rPr lang="fa-IR" sz="2400" dirty="0" smtClean="0"/>
              <a:t/>
            </a:r>
            <a:br>
              <a:rPr lang="fa-IR" sz="2400" dirty="0" smtClean="0"/>
            </a:br>
            <a:r>
              <a:rPr lang="en-US" sz="2400" dirty="0" smtClean="0"/>
              <a:t>sometimes been criticized as “</a:t>
            </a:r>
            <a:r>
              <a:rPr lang="en-US" sz="2400" dirty="0" smtClean="0">
                <a:solidFill>
                  <a:srgbClr val="002060"/>
                </a:solidFill>
              </a:rPr>
              <a:t>old fashioned</a:t>
            </a:r>
            <a:r>
              <a:rPr lang="en-US" sz="2400" dirty="0" smtClean="0"/>
              <a:t>”</a:t>
            </a:r>
            <a:endParaRPr lang="en-US" sz="2400" dirty="0"/>
          </a:p>
        </p:txBody>
      </p:sp>
      <p:sp>
        <p:nvSpPr>
          <p:cNvPr id="3" name="Content Placeholder 2"/>
          <p:cNvSpPr>
            <a:spLocks noGrp="1"/>
          </p:cNvSpPr>
          <p:nvPr>
            <p:ph idx="1"/>
          </p:nvPr>
        </p:nvSpPr>
        <p:spPr/>
        <p:txBody>
          <a:bodyPr/>
          <a:lstStyle/>
          <a:p>
            <a:r>
              <a:rPr lang="en-US" dirty="0" smtClean="0"/>
              <a:t>Do not need to specify:</a:t>
            </a:r>
          </a:p>
          <a:p>
            <a:pPr lvl="1"/>
            <a:r>
              <a:rPr lang="en-US" dirty="0" smtClean="0"/>
              <a:t>Search strategy </a:t>
            </a:r>
          </a:p>
          <a:p>
            <a:pPr lvl="1"/>
            <a:r>
              <a:rPr lang="en-US" dirty="0" smtClean="0"/>
              <a:t>Inclusion and exclusion criteria of studies</a:t>
            </a:r>
          </a:p>
          <a:p>
            <a:pPr lvl="1"/>
            <a:r>
              <a:rPr lang="en-US" dirty="0" smtClean="0"/>
              <a:t>How the </a:t>
            </a:r>
            <a:r>
              <a:rPr lang="en-US" u="sng" dirty="0" smtClean="0"/>
              <a:t>quality</a:t>
            </a:r>
            <a:r>
              <a:rPr lang="en-US" dirty="0" smtClean="0"/>
              <a:t> of citations was assessed. </a:t>
            </a:r>
          </a:p>
          <a:p>
            <a:pPr lvl="1"/>
            <a:r>
              <a:rPr lang="en-US" b="1" dirty="0" smtClean="0"/>
              <a:t>Bias</a:t>
            </a:r>
          </a:p>
          <a:p>
            <a:r>
              <a:rPr lang="en-US" dirty="0" smtClean="0"/>
              <a:t>So, what’s the solution?</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42974"/>
          </a:xfrm>
        </p:spPr>
        <p:txBody>
          <a:bodyPr>
            <a:normAutofit fontScale="90000"/>
          </a:bodyPr>
          <a:lstStyle/>
          <a:p>
            <a:r>
              <a:rPr lang="en-US" sz="3600" dirty="0" smtClean="0"/>
              <a:t>Sequential steps for writing a narrative review</a:t>
            </a:r>
            <a:endParaRPr lang="en-US" sz="3600" dirty="0"/>
          </a:p>
        </p:txBody>
      </p:sp>
      <p:sp>
        <p:nvSpPr>
          <p:cNvPr id="3" name="Content Placeholder 2"/>
          <p:cNvSpPr>
            <a:spLocks noGrp="1"/>
          </p:cNvSpPr>
          <p:nvPr>
            <p:ph idx="1"/>
          </p:nvPr>
        </p:nvSpPr>
        <p:spPr>
          <a:xfrm>
            <a:off x="457200" y="1643050"/>
            <a:ext cx="8229600" cy="4857784"/>
          </a:xfrm>
        </p:spPr>
        <p:txBody>
          <a:bodyPr/>
          <a:lstStyle/>
          <a:p>
            <a:r>
              <a:rPr lang="en-US" sz="2800" u="sng" dirty="0" smtClean="0"/>
              <a:t>Make decisions </a:t>
            </a:r>
            <a:r>
              <a:rPr lang="en-US" sz="2800" dirty="0" smtClean="0"/>
              <a:t>about </a:t>
            </a:r>
            <a:r>
              <a:rPr lang="en-US" sz="2800" u="sng" dirty="0" smtClean="0"/>
              <a:t>novel ideas </a:t>
            </a:r>
            <a:r>
              <a:rPr lang="en-US" sz="2800" dirty="0" smtClean="0"/>
              <a:t>or new opinions</a:t>
            </a:r>
          </a:p>
          <a:p>
            <a:r>
              <a:rPr lang="en-US" sz="2800" dirty="0" smtClean="0"/>
              <a:t>Decide on a literature </a:t>
            </a:r>
            <a:r>
              <a:rPr lang="en-US" sz="2800" u="sng" dirty="0" smtClean="0"/>
              <a:t>search strategy</a:t>
            </a:r>
          </a:p>
          <a:p>
            <a:r>
              <a:rPr lang="en-US" sz="2800" dirty="0" smtClean="0"/>
              <a:t>Collect all relevant literature</a:t>
            </a:r>
          </a:p>
          <a:p>
            <a:r>
              <a:rPr lang="en-US" sz="2800" dirty="0" smtClean="0"/>
              <a:t>Enter citations into an electronic </a:t>
            </a:r>
            <a:r>
              <a:rPr lang="en-US" sz="2800" u="sng" dirty="0" smtClean="0"/>
              <a:t>database</a:t>
            </a:r>
          </a:p>
          <a:p>
            <a:r>
              <a:rPr lang="en-US" sz="2800" dirty="0" smtClean="0"/>
              <a:t>Form </a:t>
            </a:r>
            <a:r>
              <a:rPr lang="en-US" sz="2800" u="sng" dirty="0" smtClean="0"/>
              <a:t>subheadings</a:t>
            </a:r>
          </a:p>
          <a:p>
            <a:r>
              <a:rPr lang="en-US" sz="2800" dirty="0" smtClean="0"/>
              <a:t>Within subheadings, organize literature into subgroups that form </a:t>
            </a:r>
            <a:r>
              <a:rPr lang="en-US" sz="2800" u="sng" dirty="0" smtClean="0"/>
              <a:t>topic sentences</a:t>
            </a:r>
          </a:p>
          <a:p>
            <a:r>
              <a:rPr lang="en-US" sz="2800" dirty="0" smtClean="0"/>
              <a:t>Fill in the content</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Constructing the review</a:t>
            </a:r>
            <a:endParaRPr lang="en-US" dirty="0"/>
          </a:p>
        </p:txBody>
      </p:sp>
      <p:sp>
        <p:nvSpPr>
          <p:cNvPr id="3" name="Content Placeholder 2"/>
          <p:cNvSpPr>
            <a:spLocks noGrp="1"/>
          </p:cNvSpPr>
          <p:nvPr>
            <p:ph idx="1"/>
          </p:nvPr>
        </p:nvSpPr>
        <p:spPr>
          <a:xfrm>
            <a:off x="457200" y="1714488"/>
            <a:ext cx="8229600" cy="4714908"/>
          </a:xfrm>
        </p:spPr>
        <p:txBody>
          <a:bodyPr/>
          <a:lstStyle/>
          <a:p>
            <a:r>
              <a:rPr lang="en-US" sz="2800" dirty="0" smtClean="0"/>
              <a:t>Effective title</a:t>
            </a:r>
          </a:p>
          <a:p>
            <a:r>
              <a:rPr lang="en-US" sz="2800" dirty="0" smtClean="0"/>
              <a:t>Clear introduction</a:t>
            </a:r>
          </a:p>
          <a:p>
            <a:pPr lvl="1">
              <a:buFont typeface="Arial" pitchFamily="34" charset="0"/>
              <a:buChar char="•"/>
            </a:pPr>
            <a:r>
              <a:rPr lang="en-US" sz="2600" dirty="0" smtClean="0"/>
              <a:t>What the article is about</a:t>
            </a:r>
          </a:p>
          <a:p>
            <a:pPr lvl="1">
              <a:buFont typeface="Arial" pitchFamily="34" charset="0"/>
              <a:buChar char="•"/>
            </a:pPr>
            <a:r>
              <a:rPr lang="en-US" sz="2600" dirty="0" smtClean="0"/>
              <a:t>Say why it is worth reading</a:t>
            </a:r>
          </a:p>
          <a:p>
            <a:r>
              <a:rPr lang="en-US" sz="2800" dirty="0" smtClean="0"/>
              <a:t>Statement of how the data were selected</a:t>
            </a:r>
          </a:p>
          <a:p>
            <a:r>
              <a:rPr lang="en-US" sz="2800" dirty="0" smtClean="0"/>
              <a:t>Presentation of the data</a:t>
            </a:r>
          </a:p>
          <a:p>
            <a:r>
              <a:rPr lang="en-US" sz="2800" dirty="0" smtClean="0"/>
              <a:t>Clear conclusions</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blinds(horizontal)">
                                      <p:cBhvr>
                                        <p:cTn id="3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Report</a:t>
            </a:r>
            <a:endParaRPr lang="en-US" dirty="0"/>
          </a:p>
        </p:txBody>
      </p:sp>
      <p:sp>
        <p:nvSpPr>
          <p:cNvPr id="3" name="Content Placeholder 2"/>
          <p:cNvSpPr>
            <a:spLocks noGrp="1"/>
          </p:cNvSpPr>
          <p:nvPr>
            <p:ph idx="1"/>
          </p:nvPr>
        </p:nvSpPr>
        <p:spPr/>
        <p:txBody>
          <a:bodyPr/>
          <a:lstStyle/>
          <a:p>
            <a:pPr indent="3175">
              <a:buNone/>
            </a:pPr>
            <a:r>
              <a:rPr lang="en-US" i="1" dirty="0" smtClean="0">
                <a:solidFill>
                  <a:schemeClr val="tx1"/>
                </a:solidFill>
                <a:latin typeface="+mn-lt"/>
                <a:ea typeface="+mn-ea"/>
                <a:cs typeface="+mn-cs"/>
              </a:rPr>
              <a:t>Case reporting is the oldest and most basic form of communication in medicine.</a:t>
            </a:r>
          </a:p>
          <a:p>
            <a:pPr lvl="8" indent="742950">
              <a:buNone/>
            </a:pPr>
            <a:endParaRPr lang="en-US" dirty="0" smtClean="0">
              <a:solidFill>
                <a:schemeClr val="tx1"/>
              </a:solidFill>
              <a:latin typeface="+mn-lt"/>
              <a:ea typeface="+mn-ea"/>
              <a:cs typeface="+mn-cs"/>
            </a:endParaRPr>
          </a:p>
          <a:p>
            <a:pPr lvl="8" indent="742950">
              <a:buNone/>
            </a:pPr>
            <a:r>
              <a:rPr lang="en-US" dirty="0" smtClean="0">
                <a:solidFill>
                  <a:schemeClr val="tx1"/>
                </a:solidFill>
                <a:latin typeface="+mn-lt"/>
                <a:ea typeface="+mn-ea"/>
                <a:cs typeface="+mn-cs"/>
              </a:rPr>
              <a:t>JAW Wildsmith24</a:t>
            </a: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we need for case reporting?</a:t>
            </a:r>
            <a:endParaRPr lang="en-US" dirty="0"/>
          </a:p>
        </p:txBody>
      </p:sp>
      <p:sp>
        <p:nvSpPr>
          <p:cNvPr id="3" name="Content Placeholder 2"/>
          <p:cNvSpPr>
            <a:spLocks noGrp="1"/>
          </p:cNvSpPr>
          <p:nvPr>
            <p:ph idx="1"/>
          </p:nvPr>
        </p:nvSpPr>
        <p:spPr/>
        <p:txBody>
          <a:bodyPr/>
          <a:lstStyle/>
          <a:p>
            <a:r>
              <a:rPr lang="en-US" dirty="0" smtClean="0"/>
              <a:t>Patient with a disease or </a:t>
            </a:r>
            <a:r>
              <a:rPr lang="en-US" u="sng" dirty="0" smtClean="0"/>
              <a:t>unusual condition</a:t>
            </a:r>
          </a:p>
          <a:p>
            <a:r>
              <a:rPr lang="en-US" dirty="0" smtClean="0"/>
              <a:t>Literature review to find </a:t>
            </a:r>
            <a:r>
              <a:rPr lang="en-US" u="sng" dirty="0" smtClean="0"/>
              <a:t>if it is uncommon </a:t>
            </a:r>
            <a:r>
              <a:rPr lang="en-US" dirty="0" smtClean="0"/>
              <a:t>enough to report.</a:t>
            </a:r>
          </a:p>
          <a:p>
            <a:pPr>
              <a:buNone/>
            </a:pP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latin typeface="+mj-lt"/>
                <a:ea typeface="+mj-ea"/>
                <a:cs typeface="+mj-cs"/>
              </a:rPr>
              <a:t>Topics that may be reported in case reports</a:t>
            </a:r>
            <a:endParaRPr lang="en-US" dirty="0"/>
          </a:p>
        </p:txBody>
      </p:sp>
      <p:sp>
        <p:nvSpPr>
          <p:cNvPr id="3" name="Content Placeholder 2"/>
          <p:cNvSpPr>
            <a:spLocks noGrp="1"/>
          </p:cNvSpPr>
          <p:nvPr>
            <p:ph idx="1"/>
          </p:nvPr>
        </p:nvSpPr>
        <p:spPr>
          <a:xfrm>
            <a:off x="107504" y="1981200"/>
            <a:ext cx="8579296" cy="4544144"/>
          </a:xfrm>
        </p:spPr>
        <p:txBody>
          <a:bodyPr/>
          <a:lstStyle/>
          <a:p>
            <a:r>
              <a:rPr lang="en-US" sz="2200" dirty="0" smtClean="0">
                <a:latin typeface="+mn-lt"/>
                <a:ea typeface="+mn-ea"/>
                <a:cs typeface="+mn-cs"/>
              </a:rPr>
              <a:t>Clinical conditions that </a:t>
            </a:r>
            <a:r>
              <a:rPr lang="en-US" sz="2200" u="sng" dirty="0" smtClean="0">
                <a:solidFill>
                  <a:srgbClr val="FF0000"/>
                </a:solidFill>
                <a:latin typeface="+mn-lt"/>
                <a:ea typeface="+mn-ea"/>
                <a:cs typeface="+mn-cs"/>
              </a:rPr>
              <a:t>have not been</a:t>
            </a:r>
            <a:r>
              <a:rPr lang="en-US" sz="2200" u="sng" dirty="0" smtClean="0">
                <a:latin typeface="+mn-lt"/>
                <a:ea typeface="+mn-ea"/>
                <a:cs typeface="+mn-cs"/>
              </a:rPr>
              <a:t> </a:t>
            </a:r>
            <a:r>
              <a:rPr lang="en-US" sz="2200" dirty="0" smtClean="0">
                <a:latin typeface="+mn-lt"/>
                <a:ea typeface="+mn-ea"/>
                <a:cs typeface="+mn-cs"/>
              </a:rPr>
              <a:t>described before</a:t>
            </a:r>
          </a:p>
          <a:p>
            <a:r>
              <a:rPr lang="en-US" sz="2200" dirty="0" smtClean="0">
                <a:solidFill>
                  <a:srgbClr val="FF0000"/>
                </a:solidFill>
                <a:latin typeface="+mn-lt"/>
                <a:ea typeface="+mn-ea"/>
                <a:cs typeface="+mn-cs"/>
              </a:rPr>
              <a:t>Unusual</a:t>
            </a:r>
            <a:r>
              <a:rPr lang="en-US" sz="2200" dirty="0" smtClean="0">
                <a:latin typeface="+mn-lt"/>
                <a:ea typeface="+mn-ea"/>
                <a:cs typeface="+mn-cs"/>
              </a:rPr>
              <a:t> and </a:t>
            </a:r>
            <a:r>
              <a:rPr lang="en-US" sz="2200" u="sng" dirty="0" smtClean="0">
                <a:solidFill>
                  <a:srgbClr val="FF0000"/>
                </a:solidFill>
                <a:latin typeface="+mn-lt"/>
                <a:ea typeface="+mn-ea"/>
                <a:cs typeface="+mn-cs"/>
              </a:rPr>
              <a:t>unreported </a:t>
            </a:r>
            <a:r>
              <a:rPr lang="en-US" sz="2200" dirty="0" smtClean="0">
                <a:latin typeface="+mn-lt"/>
                <a:ea typeface="+mn-ea"/>
                <a:cs typeface="+mn-cs"/>
              </a:rPr>
              <a:t>presentations of known clinical conditions</a:t>
            </a:r>
          </a:p>
          <a:p>
            <a:r>
              <a:rPr lang="en-US" sz="2200" dirty="0" smtClean="0">
                <a:solidFill>
                  <a:srgbClr val="FF0000"/>
                </a:solidFill>
                <a:latin typeface="+mn-lt"/>
                <a:ea typeface="+mn-ea"/>
                <a:cs typeface="+mn-cs"/>
              </a:rPr>
              <a:t>Unexpected</a:t>
            </a:r>
            <a:r>
              <a:rPr lang="en-US" sz="2200" dirty="0" smtClean="0">
                <a:latin typeface="+mn-lt"/>
                <a:ea typeface="+mn-ea"/>
                <a:cs typeface="+mn-cs"/>
              </a:rPr>
              <a:t> </a:t>
            </a:r>
            <a:r>
              <a:rPr lang="en-US" sz="2200" u="sng" dirty="0" smtClean="0">
                <a:latin typeface="+mn-lt"/>
                <a:ea typeface="+mn-ea"/>
                <a:cs typeface="+mn-cs"/>
              </a:rPr>
              <a:t>beneficial</a:t>
            </a:r>
            <a:r>
              <a:rPr lang="en-US" sz="2200" dirty="0" smtClean="0">
                <a:latin typeface="+mn-lt"/>
                <a:ea typeface="+mn-ea"/>
                <a:cs typeface="+mn-cs"/>
              </a:rPr>
              <a:t> responses to a </a:t>
            </a:r>
            <a:r>
              <a:rPr lang="en-US" sz="2200" u="sng" dirty="0" smtClean="0">
                <a:latin typeface="+mn-lt"/>
                <a:ea typeface="+mn-ea"/>
                <a:cs typeface="+mn-cs"/>
              </a:rPr>
              <a:t>treatment</a:t>
            </a:r>
          </a:p>
          <a:p>
            <a:r>
              <a:rPr lang="en-US" sz="2200" dirty="0" smtClean="0">
                <a:latin typeface="+mn-lt"/>
                <a:ea typeface="+mn-ea"/>
                <a:cs typeface="+mn-cs"/>
              </a:rPr>
              <a:t>Previously </a:t>
            </a:r>
            <a:r>
              <a:rPr lang="en-US" sz="2200" dirty="0" smtClean="0">
                <a:solidFill>
                  <a:srgbClr val="FF0000"/>
                </a:solidFill>
                <a:latin typeface="+mn-lt"/>
                <a:ea typeface="+mn-ea"/>
                <a:cs typeface="+mn-cs"/>
              </a:rPr>
              <a:t>unreported</a:t>
            </a:r>
            <a:r>
              <a:rPr lang="en-US" sz="2200" dirty="0" smtClean="0">
                <a:latin typeface="+mn-lt"/>
                <a:ea typeface="+mn-ea"/>
                <a:cs typeface="+mn-cs"/>
              </a:rPr>
              <a:t> </a:t>
            </a:r>
            <a:r>
              <a:rPr lang="en-US" sz="2200" u="sng" dirty="0" smtClean="0">
                <a:latin typeface="+mn-lt"/>
                <a:ea typeface="+mn-ea"/>
                <a:cs typeface="+mn-cs"/>
              </a:rPr>
              <a:t>adverse reactions </a:t>
            </a:r>
            <a:r>
              <a:rPr lang="en-US" sz="2200" dirty="0" smtClean="0">
                <a:latin typeface="+mn-lt"/>
                <a:ea typeface="+mn-ea"/>
                <a:cs typeface="+mn-cs"/>
              </a:rPr>
              <a:t>to a treatment</a:t>
            </a:r>
          </a:p>
          <a:p>
            <a:r>
              <a:rPr lang="en-US" sz="2200" u="sng" dirty="0" smtClean="0">
                <a:solidFill>
                  <a:srgbClr val="FF0000"/>
                </a:solidFill>
                <a:latin typeface="+mn-lt"/>
                <a:ea typeface="+mn-ea"/>
                <a:cs typeface="+mn-cs"/>
              </a:rPr>
              <a:t>Errors in diagnosis </a:t>
            </a:r>
            <a:r>
              <a:rPr lang="en-US" sz="2200" dirty="0" smtClean="0">
                <a:latin typeface="+mn-lt"/>
                <a:ea typeface="+mn-ea"/>
                <a:cs typeface="+mn-cs"/>
              </a:rPr>
              <a:t>as a result of </a:t>
            </a:r>
            <a:r>
              <a:rPr lang="en-US" sz="2200" u="sng" dirty="0" smtClean="0">
                <a:solidFill>
                  <a:srgbClr val="FF0000"/>
                </a:solidFill>
                <a:latin typeface="+mn-lt"/>
                <a:ea typeface="+mn-ea"/>
                <a:cs typeface="+mn-cs"/>
              </a:rPr>
              <a:t>use of incorrect tests </a:t>
            </a:r>
            <a:r>
              <a:rPr lang="en-US" sz="2200" dirty="0" smtClean="0">
                <a:latin typeface="+mn-lt"/>
                <a:ea typeface="+mn-ea"/>
                <a:cs typeface="+mn-cs"/>
              </a:rPr>
              <a:t>or </a:t>
            </a:r>
            <a:r>
              <a:rPr lang="en-US" sz="2200" u="sng" dirty="0" smtClean="0">
                <a:solidFill>
                  <a:srgbClr val="FF0000"/>
                </a:solidFill>
                <a:latin typeface="+mn-lt"/>
                <a:ea typeface="+mn-ea"/>
                <a:cs typeface="+mn-cs"/>
              </a:rPr>
              <a:t>presentation with unusual symptoms</a:t>
            </a:r>
          </a:p>
          <a:p>
            <a:r>
              <a:rPr lang="en-US" sz="2200" dirty="0" smtClean="0">
                <a:solidFill>
                  <a:srgbClr val="FF0000"/>
                </a:solidFill>
                <a:latin typeface="+mn-lt"/>
                <a:ea typeface="+mn-ea"/>
                <a:cs typeface="+mn-cs"/>
              </a:rPr>
              <a:t>New uses </a:t>
            </a:r>
            <a:r>
              <a:rPr lang="en-US" sz="2200" dirty="0" smtClean="0">
                <a:latin typeface="+mn-lt"/>
                <a:ea typeface="+mn-ea"/>
                <a:cs typeface="+mn-cs"/>
              </a:rPr>
              <a:t>of a </a:t>
            </a:r>
            <a:r>
              <a:rPr lang="en-US" sz="2200" u="sng" dirty="0" smtClean="0">
                <a:latin typeface="+mn-lt"/>
                <a:ea typeface="+mn-ea"/>
                <a:cs typeface="+mn-cs"/>
              </a:rPr>
              <a:t>diagnostic tool </a:t>
            </a:r>
            <a:r>
              <a:rPr lang="en-US" sz="2200" dirty="0" smtClean="0">
                <a:latin typeface="+mn-lt"/>
                <a:ea typeface="+mn-ea"/>
                <a:cs typeface="+mn-cs"/>
              </a:rPr>
              <a:t>or use of </a:t>
            </a:r>
            <a:r>
              <a:rPr lang="en-US" sz="2200" dirty="0" smtClean="0">
                <a:solidFill>
                  <a:srgbClr val="FF0000"/>
                </a:solidFill>
                <a:latin typeface="+mn-lt"/>
                <a:ea typeface="+mn-ea"/>
                <a:cs typeface="+mn-cs"/>
              </a:rPr>
              <a:t>novel diagnostic tools</a:t>
            </a:r>
          </a:p>
          <a:p>
            <a:r>
              <a:rPr lang="en-US" sz="2200" u="sng" dirty="0" smtClean="0">
                <a:solidFill>
                  <a:srgbClr val="FF0000"/>
                </a:solidFill>
                <a:latin typeface="+mn-lt"/>
                <a:ea typeface="+mn-ea"/>
                <a:cs typeface="+mn-cs"/>
              </a:rPr>
              <a:t>Phenotypes</a:t>
            </a:r>
            <a:r>
              <a:rPr lang="en-US" sz="2200" dirty="0" smtClean="0">
                <a:latin typeface="+mn-lt"/>
                <a:ea typeface="+mn-ea"/>
                <a:cs typeface="+mn-cs"/>
              </a:rPr>
              <a:t> associated with a </a:t>
            </a:r>
            <a:r>
              <a:rPr lang="en-US" sz="2200" u="sng" dirty="0" smtClean="0">
                <a:solidFill>
                  <a:srgbClr val="FF0000"/>
                </a:solidFill>
                <a:latin typeface="+mn-lt"/>
                <a:ea typeface="+mn-ea"/>
                <a:cs typeface="+mn-cs"/>
              </a:rPr>
              <a:t>newly</a:t>
            </a:r>
            <a:r>
              <a:rPr lang="en-US" sz="2200" u="sng" dirty="0" smtClean="0">
                <a:latin typeface="+mn-lt"/>
                <a:ea typeface="+mn-ea"/>
                <a:cs typeface="+mn-cs"/>
              </a:rPr>
              <a:t> found gene</a:t>
            </a:r>
            <a:endParaRPr lang="en-US" sz="2200" u="sng"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for the case report </a:t>
            </a:r>
            <a:endParaRPr lang="en-US" dirty="0"/>
          </a:p>
        </p:txBody>
      </p:sp>
      <p:sp>
        <p:nvSpPr>
          <p:cNvPr id="3" name="Content Placeholder 2"/>
          <p:cNvSpPr>
            <a:spLocks noGrp="1"/>
          </p:cNvSpPr>
          <p:nvPr>
            <p:ph idx="1"/>
          </p:nvPr>
        </p:nvSpPr>
        <p:spPr>
          <a:xfrm>
            <a:off x="120518" y="1988840"/>
            <a:ext cx="9023482" cy="3886200"/>
          </a:xfrm>
        </p:spPr>
        <p:txBody>
          <a:bodyPr>
            <a:normAutofit/>
          </a:bodyPr>
          <a:lstStyle/>
          <a:p>
            <a:r>
              <a:rPr lang="en-US" sz="2400" dirty="0" smtClean="0"/>
              <a:t>Title:</a:t>
            </a:r>
          </a:p>
          <a:p>
            <a:pPr lvl="1"/>
            <a:r>
              <a:rPr lang="en-US" sz="2000" dirty="0" smtClean="0"/>
              <a:t>Short</a:t>
            </a:r>
          </a:p>
          <a:p>
            <a:pPr lvl="1"/>
            <a:r>
              <a:rPr lang="en-US" sz="2000" dirty="0" smtClean="0"/>
              <a:t>Descriptive</a:t>
            </a:r>
          </a:p>
          <a:p>
            <a:pPr lvl="1"/>
            <a:r>
              <a:rPr lang="en-US" sz="2000" dirty="0" smtClean="0"/>
              <a:t>Eye catching</a:t>
            </a:r>
          </a:p>
          <a:p>
            <a:r>
              <a:rPr lang="en-US" sz="2400" dirty="0" smtClean="0"/>
              <a:t>Introduction</a:t>
            </a:r>
          </a:p>
          <a:p>
            <a:pPr lvl="1"/>
            <a:r>
              <a:rPr lang="en-US" sz="2000" dirty="0" smtClean="0"/>
              <a:t>The first paragraph discusses </a:t>
            </a:r>
            <a:r>
              <a:rPr lang="en-US" sz="2000" u="sng" dirty="0" smtClean="0">
                <a:solidFill>
                  <a:srgbClr val="FF0000"/>
                </a:solidFill>
              </a:rPr>
              <a:t>why the cases is unusual.</a:t>
            </a:r>
          </a:p>
          <a:p>
            <a:pPr lvl="1"/>
            <a:r>
              <a:rPr lang="en-US" sz="2000" dirty="0" smtClean="0"/>
              <a:t>The report may </a:t>
            </a:r>
            <a:r>
              <a:rPr lang="en-US" sz="2000" u="sng" dirty="0" smtClean="0"/>
              <a:t>begin</a:t>
            </a:r>
            <a:r>
              <a:rPr lang="en-US" sz="2000" dirty="0" smtClean="0"/>
              <a:t> simply with </a:t>
            </a:r>
            <a:r>
              <a:rPr lang="en-US" sz="2000" u="sng" dirty="0" smtClean="0">
                <a:solidFill>
                  <a:srgbClr val="FF0000"/>
                </a:solidFill>
              </a:rPr>
              <a:t>the case description</a:t>
            </a:r>
            <a:r>
              <a:rPr lang="en-US" sz="2000" dirty="0" smtClean="0"/>
              <a:t>.</a:t>
            </a:r>
          </a:p>
          <a:p>
            <a:r>
              <a:rPr lang="en-US" sz="2400" dirty="0" smtClean="0">
                <a:solidFill>
                  <a:schemeClr val="tx1"/>
                </a:solidFill>
                <a:latin typeface="+mn-lt"/>
                <a:ea typeface="+mn-ea"/>
                <a:cs typeface="+mn-cs"/>
              </a:rPr>
              <a:t>Case description</a:t>
            </a:r>
          </a:p>
          <a:p>
            <a:pPr lvl="1"/>
            <a:r>
              <a:rPr lang="en-US" sz="2000" u="sng" dirty="0" smtClean="0"/>
              <a:t>Present the relevant data</a:t>
            </a:r>
            <a:r>
              <a:rPr lang="en-US" sz="2000" dirty="0" smtClean="0"/>
              <a:t>, including </a:t>
            </a:r>
            <a:r>
              <a:rPr lang="en-US" sz="2000" u="sng" dirty="0" smtClean="0">
                <a:solidFill>
                  <a:srgbClr val="FF0000"/>
                </a:solidFill>
              </a:rPr>
              <a:t>medical history</a:t>
            </a:r>
            <a:r>
              <a:rPr lang="en-US" sz="2000" dirty="0" smtClean="0"/>
              <a:t>, </a:t>
            </a:r>
            <a:r>
              <a:rPr lang="en-US" sz="2000" u="sng" dirty="0" smtClean="0">
                <a:solidFill>
                  <a:srgbClr val="FF0000"/>
                </a:solidFill>
              </a:rPr>
              <a:t>physical findings</a:t>
            </a:r>
            <a:r>
              <a:rPr lang="en-US" sz="2000" dirty="0" smtClean="0"/>
              <a:t>, </a:t>
            </a:r>
            <a:r>
              <a:rPr lang="en-US" sz="2000" dirty="0" smtClean="0">
                <a:solidFill>
                  <a:srgbClr val="FF0000"/>
                </a:solidFill>
              </a:rPr>
              <a:t>results of </a:t>
            </a:r>
            <a:r>
              <a:rPr lang="en-US" sz="2000" u="sng" dirty="0" smtClean="0">
                <a:solidFill>
                  <a:srgbClr val="FF0000"/>
                </a:solidFill>
              </a:rPr>
              <a:t>tests</a:t>
            </a:r>
            <a:r>
              <a:rPr lang="en-US" sz="2000" dirty="0" smtClean="0">
                <a:solidFill>
                  <a:srgbClr val="FF0000"/>
                </a:solidFill>
              </a:rPr>
              <a:t> </a:t>
            </a:r>
            <a:r>
              <a:rPr lang="en-US" sz="2000" dirty="0" smtClean="0"/>
              <a:t>and </a:t>
            </a:r>
            <a:r>
              <a:rPr lang="en-US" sz="2000" dirty="0" smtClean="0">
                <a:solidFill>
                  <a:srgbClr val="FF0000"/>
                </a:solidFill>
              </a:rPr>
              <a:t>procedures</a:t>
            </a:r>
            <a:r>
              <a:rPr lang="en-US" sz="2000" dirty="0" smtClean="0"/>
              <a:t>, and </a:t>
            </a:r>
            <a:r>
              <a:rPr lang="en-US" sz="2000" dirty="0" smtClean="0">
                <a:solidFill>
                  <a:srgbClr val="FF0000"/>
                </a:solidFill>
              </a:rPr>
              <a:t>treatment received</a:t>
            </a:r>
            <a:r>
              <a:rPr lang="en-US" sz="2000" dirty="0" smtClean="0"/>
              <a:t>.</a:t>
            </a:r>
          </a:p>
          <a:p>
            <a:pPr lvl="2"/>
            <a:endParaRPr lang="en-US" sz="1800" dirty="0" smtClean="0"/>
          </a:p>
          <a:p>
            <a:endParaRPr lang="en-US" sz="2400"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17</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par>
                                <p:cTn id="25" presetID="3" presetClass="entr" presetSubtype="1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blinds(horizontal)">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linds(horizontal)">
                                      <p:cBhvr>
                                        <p:cTn id="3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Format the case report (cont’)</a:t>
            </a:r>
            <a:endParaRPr lang="en-US" dirty="0"/>
          </a:p>
        </p:txBody>
      </p:sp>
      <p:sp>
        <p:nvSpPr>
          <p:cNvPr id="3" name="Content Placeholder 2"/>
          <p:cNvSpPr>
            <a:spLocks noGrp="1"/>
          </p:cNvSpPr>
          <p:nvPr>
            <p:ph idx="1"/>
          </p:nvPr>
        </p:nvSpPr>
        <p:spPr/>
        <p:txBody>
          <a:bodyPr/>
          <a:lstStyle/>
          <a:p>
            <a:r>
              <a:rPr lang="en-US" sz="2400" dirty="0" smtClean="0"/>
              <a:t>Discussion</a:t>
            </a:r>
          </a:p>
          <a:p>
            <a:pPr lvl="1"/>
            <a:r>
              <a:rPr lang="en-US" sz="2000" dirty="0" smtClean="0">
                <a:solidFill>
                  <a:schemeClr val="tx1"/>
                </a:solidFill>
                <a:latin typeface="+mn-lt"/>
                <a:ea typeface="+mn-ea"/>
                <a:cs typeface="+mn-cs"/>
              </a:rPr>
              <a:t>Explain </a:t>
            </a:r>
            <a:r>
              <a:rPr lang="en-US" sz="2000" u="sng" dirty="0" smtClean="0">
                <a:solidFill>
                  <a:srgbClr val="FF0000"/>
                </a:solidFill>
                <a:latin typeface="+mn-lt"/>
                <a:ea typeface="+mn-ea"/>
                <a:cs typeface="+mn-cs"/>
              </a:rPr>
              <a:t>how and why </a:t>
            </a:r>
            <a:r>
              <a:rPr lang="en-US" sz="2000" u="sng" dirty="0" smtClean="0">
                <a:solidFill>
                  <a:schemeClr val="tx1"/>
                </a:solidFill>
                <a:latin typeface="+mn-lt"/>
                <a:ea typeface="+mn-ea"/>
                <a:cs typeface="+mn-cs"/>
              </a:rPr>
              <a:t>decisions were made</a:t>
            </a:r>
          </a:p>
          <a:p>
            <a:pPr lvl="1"/>
            <a:r>
              <a:rPr lang="en-US" sz="2000" dirty="0" smtClean="0">
                <a:solidFill>
                  <a:srgbClr val="FF0000"/>
                </a:solidFill>
                <a:latin typeface="+mn-lt"/>
                <a:ea typeface="+mn-ea"/>
                <a:cs typeface="+mn-cs"/>
              </a:rPr>
              <a:t>What </a:t>
            </a:r>
            <a:r>
              <a:rPr lang="en-US" sz="2000" u="sng" dirty="0" smtClean="0">
                <a:solidFill>
                  <a:srgbClr val="FF0000"/>
                </a:solidFill>
                <a:latin typeface="+mn-lt"/>
                <a:ea typeface="+mn-ea"/>
                <a:cs typeface="+mn-cs"/>
              </a:rPr>
              <a:t>lesson</a:t>
            </a:r>
            <a:r>
              <a:rPr lang="en-US" sz="2000" dirty="0" smtClean="0">
                <a:solidFill>
                  <a:srgbClr val="FF0000"/>
                </a:solidFill>
                <a:latin typeface="+mn-lt"/>
                <a:ea typeface="+mn-ea"/>
                <a:cs typeface="+mn-cs"/>
              </a:rPr>
              <a:t> </a:t>
            </a:r>
            <a:r>
              <a:rPr lang="en-US" sz="2000" dirty="0" smtClean="0">
                <a:solidFill>
                  <a:schemeClr val="tx1"/>
                </a:solidFill>
                <a:latin typeface="+mn-lt"/>
                <a:ea typeface="+mn-ea"/>
                <a:cs typeface="+mn-cs"/>
              </a:rPr>
              <a:t>is to be </a:t>
            </a:r>
            <a:r>
              <a:rPr lang="en-US" sz="2000" u="sng" dirty="0" smtClean="0">
                <a:solidFill>
                  <a:schemeClr val="tx1"/>
                </a:solidFill>
                <a:latin typeface="+mn-lt"/>
                <a:ea typeface="+mn-ea"/>
                <a:cs typeface="+mn-cs"/>
              </a:rPr>
              <a:t>learnt</a:t>
            </a:r>
          </a:p>
          <a:p>
            <a:pPr lvl="1"/>
            <a:r>
              <a:rPr lang="en-US" sz="2000" dirty="0" smtClean="0">
                <a:solidFill>
                  <a:schemeClr val="tx1"/>
                </a:solidFill>
                <a:latin typeface="+mn-lt"/>
                <a:ea typeface="+mn-ea"/>
                <a:cs typeface="+mn-cs"/>
              </a:rPr>
              <a:t>The </a:t>
            </a:r>
            <a:r>
              <a:rPr lang="en-US" sz="2000" u="sng" dirty="0" smtClean="0">
                <a:solidFill>
                  <a:schemeClr val="tx1"/>
                </a:solidFill>
                <a:latin typeface="+mn-lt"/>
                <a:ea typeface="+mn-ea"/>
                <a:cs typeface="+mn-cs"/>
              </a:rPr>
              <a:t>aim should be to refine </a:t>
            </a:r>
            <a:r>
              <a:rPr lang="en-US" sz="2000" dirty="0" smtClean="0">
                <a:solidFill>
                  <a:schemeClr val="tx1"/>
                </a:solidFill>
                <a:latin typeface="+mn-lt"/>
                <a:ea typeface="+mn-ea"/>
                <a:cs typeface="+mn-cs"/>
              </a:rPr>
              <a:t>and define </a:t>
            </a:r>
            <a:r>
              <a:rPr lang="en-US" sz="2000" dirty="0" smtClean="0">
                <a:solidFill>
                  <a:srgbClr val="FF0000"/>
                </a:solidFill>
                <a:latin typeface="+mn-lt"/>
                <a:ea typeface="+mn-ea"/>
                <a:cs typeface="+mn-cs"/>
              </a:rPr>
              <a:t>the </a:t>
            </a:r>
            <a:r>
              <a:rPr lang="en-US" sz="2000" u="sng" dirty="0" smtClean="0">
                <a:solidFill>
                  <a:srgbClr val="FF0000"/>
                </a:solidFill>
                <a:latin typeface="+mn-lt"/>
                <a:ea typeface="+mn-ea"/>
                <a:cs typeface="+mn-cs"/>
              </a:rPr>
              <a:t>message</a:t>
            </a:r>
            <a:r>
              <a:rPr lang="en-US" sz="2000" dirty="0" smtClean="0">
                <a:solidFill>
                  <a:srgbClr val="FF0000"/>
                </a:solidFill>
                <a:latin typeface="+mn-lt"/>
                <a:ea typeface="+mn-ea"/>
                <a:cs typeface="+mn-cs"/>
              </a:rPr>
              <a:t> </a:t>
            </a:r>
            <a:r>
              <a:rPr lang="en-US" sz="2000" dirty="0" smtClean="0">
                <a:solidFill>
                  <a:schemeClr val="tx1"/>
                </a:solidFill>
                <a:latin typeface="+mn-lt"/>
                <a:ea typeface="+mn-ea"/>
                <a:cs typeface="+mn-cs"/>
              </a:rPr>
              <a:t>for the reader</a:t>
            </a:r>
          </a:p>
          <a:p>
            <a:r>
              <a:rPr lang="en-US" sz="2400" dirty="0" smtClean="0"/>
              <a:t>References</a:t>
            </a:r>
          </a:p>
          <a:p>
            <a:pPr lvl="1"/>
            <a:r>
              <a:rPr lang="en-US" sz="2000" dirty="0" smtClean="0">
                <a:solidFill>
                  <a:schemeClr val="tx1"/>
                </a:solidFill>
                <a:latin typeface="+mn-lt"/>
                <a:ea typeface="+mn-ea"/>
                <a:cs typeface="+mn-cs"/>
              </a:rPr>
              <a:t>The case report is not intended to be a state-of-the-art literature review.</a:t>
            </a:r>
          </a:p>
          <a:p>
            <a:r>
              <a:rPr lang="en-US" sz="2400" dirty="0" smtClean="0"/>
              <a:t>Acknowledgements</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18</a:t>
            </a:fld>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linds(horizontal)">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00098"/>
          </a:xfrm>
        </p:spPr>
        <p:txBody>
          <a:bodyPr/>
          <a:lstStyle/>
          <a:p>
            <a:r>
              <a:rPr lang="en-US" dirty="0" smtClean="0">
                <a:solidFill>
                  <a:schemeClr val="tx1"/>
                </a:solidFill>
                <a:latin typeface="+mj-lt"/>
                <a:ea typeface="+mj-ea"/>
                <a:cs typeface="+mj-cs"/>
              </a:rPr>
              <a:t>Guidelines for a case report</a:t>
            </a:r>
            <a:endParaRPr lang="en-US" dirty="0"/>
          </a:p>
        </p:txBody>
      </p:sp>
      <p:sp>
        <p:nvSpPr>
          <p:cNvPr id="3" name="Content Placeholder 2"/>
          <p:cNvSpPr>
            <a:spLocks noGrp="1"/>
          </p:cNvSpPr>
          <p:nvPr>
            <p:ph idx="1"/>
          </p:nvPr>
        </p:nvSpPr>
        <p:spPr>
          <a:xfrm>
            <a:off x="457200" y="1357298"/>
            <a:ext cx="8229600" cy="5500702"/>
          </a:xfrm>
        </p:spPr>
        <p:txBody>
          <a:bodyPr>
            <a:normAutofit/>
          </a:bodyPr>
          <a:lstStyle/>
          <a:p>
            <a:r>
              <a:rPr lang="en-US" sz="2000" dirty="0" smtClean="0">
                <a:solidFill>
                  <a:schemeClr val="tx1"/>
                </a:solidFill>
                <a:latin typeface="+mn-lt"/>
                <a:ea typeface="+mn-ea"/>
                <a:cs typeface="+mn-cs"/>
              </a:rPr>
              <a:t>The report should detail:</a:t>
            </a:r>
          </a:p>
          <a:p>
            <a:pPr lvl="1"/>
            <a:r>
              <a:rPr lang="en-US" sz="2000" u="sng" dirty="0" smtClean="0">
                <a:solidFill>
                  <a:srgbClr val="FF0000"/>
                </a:solidFill>
                <a:latin typeface="+mn-lt"/>
                <a:ea typeface="+mn-ea"/>
                <a:cs typeface="+mn-cs"/>
              </a:rPr>
              <a:t>What happened </a:t>
            </a:r>
            <a:r>
              <a:rPr lang="en-US" sz="2000" dirty="0" smtClean="0">
                <a:solidFill>
                  <a:schemeClr val="tx1"/>
                </a:solidFill>
                <a:latin typeface="+mn-lt"/>
                <a:ea typeface="+mn-ea"/>
                <a:cs typeface="+mn-cs"/>
              </a:rPr>
              <a:t>to the patient</a:t>
            </a:r>
          </a:p>
          <a:p>
            <a:pPr lvl="1"/>
            <a:r>
              <a:rPr lang="en-US" sz="2000" dirty="0" smtClean="0">
                <a:solidFill>
                  <a:schemeClr val="tx1"/>
                </a:solidFill>
                <a:latin typeface="+mn-lt"/>
                <a:ea typeface="+mn-ea"/>
                <a:cs typeface="+mn-cs"/>
              </a:rPr>
              <a:t>The </a:t>
            </a:r>
            <a:r>
              <a:rPr lang="en-US" sz="2000" u="sng" dirty="0" smtClean="0">
                <a:solidFill>
                  <a:schemeClr val="tx1"/>
                </a:solidFill>
                <a:latin typeface="+mn-lt"/>
                <a:ea typeface="+mn-ea"/>
                <a:cs typeface="+mn-cs"/>
              </a:rPr>
              <a:t>time</a:t>
            </a:r>
            <a:r>
              <a:rPr lang="en-US" sz="2000" dirty="0" smtClean="0">
                <a:solidFill>
                  <a:schemeClr val="tx1"/>
                </a:solidFill>
                <a:latin typeface="+mn-lt"/>
                <a:ea typeface="+mn-ea"/>
                <a:cs typeface="+mn-cs"/>
              </a:rPr>
              <a:t> course of events</a:t>
            </a:r>
          </a:p>
          <a:p>
            <a:pPr lvl="1"/>
            <a:r>
              <a:rPr lang="en-US" sz="2000" u="sng" dirty="0" smtClean="0">
                <a:solidFill>
                  <a:srgbClr val="FF0000"/>
                </a:solidFill>
                <a:latin typeface="+mn-lt"/>
                <a:ea typeface="+mn-ea"/>
                <a:cs typeface="+mn-cs"/>
              </a:rPr>
              <a:t>Why</a:t>
            </a:r>
            <a:r>
              <a:rPr lang="en-US" sz="2000" dirty="0" smtClean="0">
                <a:solidFill>
                  <a:srgbClr val="FF0000"/>
                </a:solidFill>
                <a:latin typeface="+mn-lt"/>
                <a:ea typeface="+mn-ea"/>
                <a:cs typeface="+mn-cs"/>
              </a:rPr>
              <a:t> </a:t>
            </a:r>
            <a:r>
              <a:rPr lang="en-US" sz="2000" dirty="0" smtClean="0">
                <a:solidFill>
                  <a:schemeClr val="tx1"/>
                </a:solidFill>
                <a:latin typeface="+mn-lt"/>
                <a:ea typeface="+mn-ea"/>
                <a:cs typeface="+mn-cs"/>
              </a:rPr>
              <a:t>the particular management was chosen</a:t>
            </a:r>
          </a:p>
          <a:p>
            <a:pPr lvl="1"/>
            <a:r>
              <a:rPr lang="en-US" sz="2000" dirty="0" smtClean="0">
                <a:solidFill>
                  <a:schemeClr val="tx1"/>
                </a:solidFill>
                <a:latin typeface="+mn-lt"/>
                <a:ea typeface="+mn-ea"/>
                <a:cs typeface="+mn-cs"/>
              </a:rPr>
              <a:t>An opening section may not be needed. </a:t>
            </a:r>
            <a:r>
              <a:rPr lang="en-US" sz="2000" dirty="0" smtClean="0">
                <a:solidFill>
                  <a:srgbClr val="FF0000"/>
                </a:solidFill>
                <a:latin typeface="+mn-lt"/>
                <a:ea typeface="+mn-ea"/>
                <a:cs typeface="+mn-cs"/>
              </a:rPr>
              <a:t>Begin with the case description if possible</a:t>
            </a:r>
          </a:p>
          <a:p>
            <a:pPr lvl="1"/>
            <a:r>
              <a:rPr lang="en-US" sz="2000" u="sng" dirty="0" smtClean="0">
                <a:solidFill>
                  <a:schemeClr val="tx1"/>
                </a:solidFill>
                <a:latin typeface="+mn-lt"/>
                <a:ea typeface="+mn-ea"/>
                <a:cs typeface="+mn-cs"/>
              </a:rPr>
              <a:t>Positive</a:t>
            </a:r>
            <a:r>
              <a:rPr lang="en-US" sz="2000" dirty="0" smtClean="0">
                <a:solidFill>
                  <a:schemeClr val="tx1"/>
                </a:solidFill>
                <a:latin typeface="+mn-lt"/>
                <a:ea typeface="+mn-ea"/>
                <a:cs typeface="+mn-cs"/>
              </a:rPr>
              <a:t> features should be </a:t>
            </a:r>
            <a:r>
              <a:rPr lang="en-US" sz="2000" u="sng" dirty="0" smtClean="0">
                <a:solidFill>
                  <a:schemeClr val="tx1"/>
                </a:solidFill>
                <a:latin typeface="+mn-lt"/>
                <a:ea typeface="+mn-ea"/>
                <a:cs typeface="+mn-cs"/>
              </a:rPr>
              <a:t>accentuated</a:t>
            </a:r>
            <a:r>
              <a:rPr lang="en-US" sz="2000" dirty="0" smtClean="0">
                <a:solidFill>
                  <a:schemeClr val="tx1"/>
                </a:solidFill>
                <a:latin typeface="+mn-lt"/>
                <a:ea typeface="+mn-ea"/>
                <a:cs typeface="+mn-cs"/>
              </a:rPr>
              <a:t> and </a:t>
            </a:r>
            <a:r>
              <a:rPr lang="en-US" sz="2000" u="sng" dirty="0" smtClean="0">
                <a:solidFill>
                  <a:schemeClr val="tx1"/>
                </a:solidFill>
                <a:latin typeface="+mn-lt"/>
                <a:ea typeface="+mn-ea"/>
                <a:cs typeface="+mn-cs"/>
              </a:rPr>
              <a:t>irrelevant details avoided</a:t>
            </a:r>
          </a:p>
          <a:p>
            <a:pPr lvl="1"/>
            <a:r>
              <a:rPr lang="en-US" sz="2000" dirty="0" smtClean="0">
                <a:solidFill>
                  <a:schemeClr val="tx1"/>
                </a:solidFill>
                <a:latin typeface="+mn-lt"/>
                <a:ea typeface="+mn-ea"/>
                <a:cs typeface="+mn-cs"/>
              </a:rPr>
              <a:t>A </a:t>
            </a:r>
            <a:r>
              <a:rPr lang="en-US" sz="2000" u="sng" dirty="0" smtClean="0">
                <a:solidFill>
                  <a:schemeClr val="tx1"/>
                </a:solidFill>
                <a:latin typeface="+mn-lt"/>
                <a:ea typeface="+mn-ea"/>
                <a:cs typeface="+mn-cs"/>
              </a:rPr>
              <a:t>photograph</a:t>
            </a:r>
            <a:r>
              <a:rPr lang="en-US" sz="2000" dirty="0" smtClean="0">
                <a:solidFill>
                  <a:schemeClr val="tx1"/>
                </a:solidFill>
                <a:latin typeface="+mn-lt"/>
                <a:ea typeface="+mn-ea"/>
                <a:cs typeface="+mn-cs"/>
              </a:rPr>
              <a:t> or other illustration may be useful</a:t>
            </a:r>
          </a:p>
          <a:p>
            <a:pPr lvl="1"/>
            <a:r>
              <a:rPr lang="en-US" sz="2000" u="sng" dirty="0" smtClean="0">
                <a:solidFill>
                  <a:srgbClr val="FF0000"/>
                </a:solidFill>
                <a:latin typeface="+mn-lt"/>
                <a:ea typeface="+mn-ea"/>
                <a:cs typeface="+mn-cs"/>
              </a:rPr>
              <a:t>Confidentiality</a:t>
            </a:r>
            <a:r>
              <a:rPr lang="en-US" sz="2000" dirty="0" smtClean="0">
                <a:solidFill>
                  <a:srgbClr val="FF0000"/>
                </a:solidFill>
                <a:latin typeface="+mn-lt"/>
                <a:ea typeface="+mn-ea"/>
                <a:cs typeface="+mn-cs"/>
              </a:rPr>
              <a:t> </a:t>
            </a:r>
            <a:r>
              <a:rPr lang="en-US" sz="2000" dirty="0" smtClean="0">
                <a:solidFill>
                  <a:schemeClr val="tx1"/>
                </a:solidFill>
                <a:latin typeface="+mn-lt"/>
                <a:ea typeface="+mn-ea"/>
                <a:cs typeface="+mn-cs"/>
              </a:rPr>
              <a:t>must be absolute</a:t>
            </a:r>
          </a:p>
          <a:p>
            <a:pPr lvl="1"/>
            <a:r>
              <a:rPr lang="en-US" sz="2000" dirty="0" smtClean="0">
                <a:solidFill>
                  <a:schemeClr val="tx1"/>
                </a:solidFill>
                <a:latin typeface="+mn-lt"/>
                <a:ea typeface="+mn-ea"/>
                <a:cs typeface="+mn-cs"/>
              </a:rPr>
              <a:t>The </a:t>
            </a:r>
            <a:r>
              <a:rPr lang="en-US" sz="2000" u="sng" dirty="0" smtClean="0">
                <a:solidFill>
                  <a:schemeClr val="tx1"/>
                </a:solidFill>
                <a:latin typeface="+mn-lt"/>
                <a:ea typeface="+mn-ea"/>
                <a:cs typeface="+mn-cs"/>
              </a:rPr>
              <a:t>discussion</a:t>
            </a:r>
            <a:r>
              <a:rPr lang="en-US" sz="2000" dirty="0" smtClean="0">
                <a:solidFill>
                  <a:schemeClr val="tx1"/>
                </a:solidFill>
                <a:latin typeface="+mn-lt"/>
                <a:ea typeface="+mn-ea"/>
                <a:cs typeface="+mn-cs"/>
              </a:rPr>
              <a:t> should be useful and </a:t>
            </a:r>
            <a:r>
              <a:rPr lang="en-US" sz="2000" u="sng" dirty="0" smtClean="0">
                <a:solidFill>
                  <a:schemeClr val="tx1"/>
                </a:solidFill>
                <a:latin typeface="+mn-lt"/>
                <a:ea typeface="+mn-ea"/>
                <a:cs typeface="+mn-cs"/>
              </a:rPr>
              <a:t>not overlong</a:t>
            </a:r>
          </a:p>
          <a:p>
            <a:pPr lvl="1"/>
            <a:r>
              <a:rPr lang="en-US" sz="2000" u="sng" dirty="0" smtClean="0">
                <a:solidFill>
                  <a:schemeClr val="tx1"/>
                </a:solidFill>
                <a:latin typeface="+mn-lt"/>
                <a:ea typeface="+mn-ea"/>
                <a:cs typeface="+mn-cs"/>
              </a:rPr>
              <a:t>Reference</a:t>
            </a:r>
            <a:r>
              <a:rPr lang="en-US" sz="2000" dirty="0" smtClean="0">
                <a:solidFill>
                  <a:schemeClr val="tx1"/>
                </a:solidFill>
                <a:latin typeface="+mn-lt"/>
                <a:ea typeface="+mn-ea"/>
                <a:cs typeface="+mn-cs"/>
              </a:rPr>
              <a:t> other work </a:t>
            </a:r>
            <a:r>
              <a:rPr lang="en-US" sz="2000" dirty="0" smtClean="0">
                <a:solidFill>
                  <a:srgbClr val="FF0000"/>
                </a:solidFill>
                <a:latin typeface="+mn-lt"/>
                <a:ea typeface="+mn-ea"/>
                <a:cs typeface="+mn-cs"/>
              </a:rPr>
              <a:t>only</a:t>
            </a:r>
            <a:r>
              <a:rPr lang="en-US" sz="2000" dirty="0" smtClean="0">
                <a:solidFill>
                  <a:schemeClr val="tx1"/>
                </a:solidFill>
                <a:latin typeface="+mn-lt"/>
                <a:ea typeface="+mn-ea"/>
                <a:cs typeface="+mn-cs"/>
              </a:rPr>
              <a:t> when necessary to </a:t>
            </a:r>
            <a:r>
              <a:rPr lang="en-US" sz="2000" u="sng" dirty="0" smtClean="0">
                <a:solidFill>
                  <a:schemeClr val="tx1"/>
                </a:solidFill>
                <a:latin typeface="+mn-lt"/>
                <a:ea typeface="+mn-ea"/>
                <a:cs typeface="+mn-cs"/>
              </a:rPr>
              <a:t>make a specific point</a:t>
            </a:r>
          </a:p>
          <a:p>
            <a:pPr lvl="1"/>
            <a:r>
              <a:rPr lang="en-US" sz="2000" dirty="0" smtClean="0">
                <a:solidFill>
                  <a:schemeClr val="tx1"/>
                </a:solidFill>
                <a:latin typeface="+mn-lt"/>
                <a:ea typeface="+mn-ea"/>
                <a:cs typeface="+mn-cs"/>
              </a:rPr>
              <a:t>Cases that really merit publication always have an </a:t>
            </a:r>
            <a:r>
              <a:rPr lang="en-US" sz="2000" u="sng" dirty="0" smtClean="0">
                <a:solidFill>
                  <a:srgbClr val="FF0000"/>
                </a:solidFill>
                <a:ea typeface="+mn-ea"/>
              </a:rPr>
              <a:t>educational message</a:t>
            </a:r>
            <a:endParaRPr lang="en-US" sz="2000" u="sng" dirty="0">
              <a:solidFill>
                <a:srgbClr val="FF0000"/>
              </a:solidFill>
            </a:endParaRP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19</a:t>
            </a:fld>
            <a:endParaRPr lang="en-US"/>
          </a:p>
        </p:txBody>
      </p:sp>
    </p:spTree>
    <p:extLst>
      <p:ext uri="{BB962C8B-B14F-4D97-AF65-F5344CB8AC3E}">
        <p14:creationId xmlns:p14="http://schemas.microsoft.com/office/powerpoint/2010/main" xmlns="" val="3279771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Two Types of Studies</a:t>
            </a:r>
            <a:endParaRPr lang="fa-IR" smtClean="0"/>
          </a:p>
        </p:txBody>
      </p:sp>
      <p:sp>
        <p:nvSpPr>
          <p:cNvPr id="14339" name="Content Placeholder 2"/>
          <p:cNvSpPr>
            <a:spLocks noGrp="1"/>
          </p:cNvSpPr>
          <p:nvPr>
            <p:ph idx="1"/>
          </p:nvPr>
        </p:nvSpPr>
        <p:spPr/>
        <p:txBody>
          <a:bodyPr/>
          <a:lstStyle/>
          <a:p>
            <a:r>
              <a:rPr lang="en-US" smtClean="0"/>
              <a:t>Primary Study</a:t>
            </a:r>
          </a:p>
          <a:p>
            <a:r>
              <a:rPr lang="en-US" smtClean="0"/>
              <a:t>Secondary Study</a:t>
            </a:r>
            <a:endParaRPr lang="fa-IR" smtClean="0"/>
          </a:p>
        </p:txBody>
      </p:sp>
      <p:sp>
        <p:nvSpPr>
          <p:cNvPr id="2" name="Slide Number Placeholder 1"/>
          <p:cNvSpPr>
            <a:spLocks noGrp="1"/>
          </p:cNvSpPr>
          <p:nvPr>
            <p:ph type="sldNum" sz="quarter" idx="12"/>
          </p:nvPr>
        </p:nvSpPr>
        <p:spPr/>
        <p:txBody>
          <a:bodyPr/>
          <a:lstStyle/>
          <a:p>
            <a:pPr>
              <a:defRPr/>
            </a:pPr>
            <a:fld id="{9FACC46A-CC41-450A-B3E8-A905F6525F88}"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28660"/>
          </a:xfrm>
        </p:spPr>
        <p:txBody>
          <a:bodyPr/>
          <a:lstStyle/>
          <a:p>
            <a:r>
              <a:rPr lang="en-US" dirty="0" smtClean="0"/>
              <a:t>Case Report Size</a:t>
            </a:r>
            <a:endParaRPr lang="en-US" dirty="0"/>
          </a:p>
        </p:txBody>
      </p:sp>
      <p:sp>
        <p:nvSpPr>
          <p:cNvPr id="3" name="Content Placeholder 2"/>
          <p:cNvSpPr>
            <a:spLocks noGrp="1"/>
          </p:cNvSpPr>
          <p:nvPr>
            <p:ph idx="1"/>
          </p:nvPr>
        </p:nvSpPr>
        <p:spPr>
          <a:xfrm>
            <a:off x="457200" y="1214422"/>
            <a:ext cx="8229600" cy="5429288"/>
          </a:xfrm>
        </p:spPr>
        <p:txBody>
          <a:bodyPr/>
          <a:lstStyle/>
          <a:p>
            <a:r>
              <a:rPr lang="en-US" sz="2000" dirty="0" smtClean="0">
                <a:solidFill>
                  <a:schemeClr val="tx1"/>
                </a:solidFill>
                <a:latin typeface="+mn-lt"/>
                <a:ea typeface="+mn-ea"/>
                <a:cs typeface="+mn-cs"/>
              </a:rPr>
              <a:t>The case report </a:t>
            </a:r>
            <a:r>
              <a:rPr lang="en-US" sz="2000" u="sng" dirty="0" smtClean="0">
                <a:solidFill>
                  <a:schemeClr val="tx1"/>
                </a:solidFill>
                <a:latin typeface="+mn-lt"/>
                <a:ea typeface="+mn-ea"/>
                <a:cs typeface="+mn-cs"/>
              </a:rPr>
              <a:t>should not be too long</a:t>
            </a:r>
          </a:p>
          <a:p>
            <a:r>
              <a:rPr lang="en-US" sz="2000" dirty="0" smtClean="0">
                <a:solidFill>
                  <a:schemeClr val="tx1"/>
                </a:solidFill>
                <a:latin typeface="+mn-lt"/>
                <a:ea typeface="+mn-ea"/>
                <a:cs typeface="+mn-cs"/>
              </a:rPr>
              <a:t>If your case report exceeds </a:t>
            </a:r>
            <a:r>
              <a:rPr lang="en-US" sz="2000" i="1" u="sng" dirty="0" smtClean="0">
                <a:solidFill>
                  <a:srgbClr val="FF0000"/>
                </a:solidFill>
                <a:latin typeface="+mn-lt"/>
                <a:ea typeface="+mn-ea"/>
                <a:cs typeface="+mn-cs"/>
              </a:rPr>
              <a:t>12 double-spaced manuscript pages</a:t>
            </a:r>
            <a:r>
              <a:rPr lang="en-US" sz="2000" dirty="0" smtClean="0">
                <a:solidFill>
                  <a:schemeClr val="tx1"/>
                </a:solidFill>
                <a:latin typeface="+mn-lt"/>
                <a:ea typeface="+mn-ea"/>
                <a:cs typeface="+mn-cs"/>
              </a:rPr>
              <a:t>, consider cutting.</a:t>
            </a:r>
          </a:p>
          <a:p>
            <a:r>
              <a:rPr lang="en-US" sz="2000" dirty="0" smtClean="0">
                <a:solidFill>
                  <a:schemeClr val="tx1"/>
                </a:solidFill>
                <a:latin typeface="+mn-lt"/>
                <a:ea typeface="+mn-ea"/>
                <a:cs typeface="+mn-cs"/>
              </a:rPr>
              <a:t>Most journals restrict the size of case reports:</a:t>
            </a:r>
          </a:p>
          <a:p>
            <a:pPr lvl="1"/>
            <a:r>
              <a:rPr lang="en-US" sz="2000" i="1" dirty="0" smtClean="0">
                <a:solidFill>
                  <a:schemeClr val="tx1"/>
                </a:solidFill>
                <a:latin typeface="+mn-lt"/>
                <a:ea typeface="+mn-ea"/>
                <a:cs typeface="+mn-cs"/>
              </a:rPr>
              <a:t>Gut restricts reports to </a:t>
            </a:r>
            <a:r>
              <a:rPr lang="en-US" sz="2000" i="1" u="sng" dirty="0" smtClean="0">
                <a:solidFill>
                  <a:srgbClr val="FF0000"/>
                </a:solidFill>
                <a:latin typeface="+mn-lt"/>
                <a:ea typeface="+mn-ea"/>
                <a:cs typeface="+mn-cs"/>
              </a:rPr>
              <a:t>1500 words</a:t>
            </a:r>
            <a:r>
              <a:rPr lang="en-US" sz="2000" i="1" dirty="0" smtClean="0">
                <a:solidFill>
                  <a:srgbClr val="FF0000"/>
                </a:solidFill>
                <a:latin typeface="+mn-lt"/>
                <a:ea typeface="+mn-ea"/>
                <a:cs typeface="+mn-cs"/>
              </a:rPr>
              <a:t>, </a:t>
            </a:r>
            <a:r>
              <a:rPr lang="en-US" sz="2000" i="1" u="sng" dirty="0" smtClean="0">
                <a:solidFill>
                  <a:srgbClr val="FF0000"/>
                </a:solidFill>
                <a:latin typeface="+mn-lt"/>
                <a:ea typeface="+mn-ea"/>
                <a:cs typeface="+mn-cs"/>
              </a:rPr>
              <a:t>15 references</a:t>
            </a:r>
            <a:r>
              <a:rPr lang="en-US" sz="2000" i="1" dirty="0" smtClean="0">
                <a:solidFill>
                  <a:schemeClr val="tx1"/>
                </a:solidFill>
                <a:latin typeface="+mn-lt"/>
                <a:ea typeface="+mn-ea"/>
                <a:cs typeface="+mn-cs"/>
              </a:rPr>
              <a:t>, </a:t>
            </a:r>
            <a:r>
              <a:rPr lang="en-US" sz="2000" i="1" u="sng" dirty="0" smtClean="0">
                <a:solidFill>
                  <a:srgbClr val="FF0000"/>
                </a:solidFill>
                <a:latin typeface="+mn-lt"/>
                <a:ea typeface="+mn-ea"/>
                <a:cs typeface="+mn-cs"/>
              </a:rPr>
              <a:t>one table </a:t>
            </a:r>
            <a:r>
              <a:rPr lang="en-US" sz="2000" i="1" dirty="0" smtClean="0">
                <a:solidFill>
                  <a:srgbClr val="FF0000"/>
                </a:solidFill>
                <a:latin typeface="+mn-lt"/>
                <a:ea typeface="+mn-ea"/>
                <a:cs typeface="+mn-cs"/>
              </a:rPr>
              <a:t>and </a:t>
            </a:r>
            <a:r>
              <a:rPr lang="en-US" sz="2000" u="sng" dirty="0" smtClean="0">
                <a:solidFill>
                  <a:srgbClr val="FF0000"/>
                </a:solidFill>
                <a:latin typeface="+mn-lt"/>
                <a:ea typeface="+mn-ea"/>
                <a:cs typeface="+mn-cs"/>
              </a:rPr>
              <a:t>two figures</a:t>
            </a:r>
          </a:p>
          <a:p>
            <a:pPr lvl="1"/>
            <a:r>
              <a:rPr lang="en-US" sz="2000" dirty="0" smtClean="0">
                <a:solidFill>
                  <a:schemeClr val="tx1"/>
                </a:solidFill>
                <a:latin typeface="+mn-lt"/>
                <a:ea typeface="+mn-ea"/>
                <a:cs typeface="+mn-cs"/>
              </a:rPr>
              <a:t>the </a:t>
            </a:r>
            <a:r>
              <a:rPr lang="en-US" sz="2000" b="1" i="1" dirty="0" smtClean="0">
                <a:solidFill>
                  <a:schemeClr val="tx1"/>
                </a:solidFill>
                <a:latin typeface="+mn-lt"/>
                <a:ea typeface="+mn-ea"/>
                <a:cs typeface="+mn-cs"/>
              </a:rPr>
              <a:t>Journal of Pediatric Gastroenterology </a:t>
            </a:r>
            <a:r>
              <a:rPr lang="en-US" sz="2000" i="1" dirty="0" smtClean="0">
                <a:solidFill>
                  <a:schemeClr val="tx1"/>
                </a:solidFill>
                <a:latin typeface="+mn-lt"/>
                <a:ea typeface="+mn-ea"/>
                <a:cs typeface="+mn-cs"/>
              </a:rPr>
              <a:t>restricts </a:t>
            </a:r>
            <a:r>
              <a:rPr lang="en-US" sz="2000" dirty="0" smtClean="0">
                <a:solidFill>
                  <a:schemeClr val="tx1"/>
                </a:solidFill>
                <a:latin typeface="+mn-lt"/>
                <a:ea typeface="+mn-ea"/>
                <a:cs typeface="+mn-cs"/>
              </a:rPr>
              <a:t>reports </a:t>
            </a:r>
            <a:r>
              <a:rPr lang="en-US" sz="2000" dirty="0" smtClean="0">
                <a:solidFill>
                  <a:srgbClr val="FF0000"/>
                </a:solidFill>
                <a:latin typeface="+mn-lt"/>
                <a:ea typeface="+mn-ea"/>
                <a:cs typeface="+mn-cs"/>
              </a:rPr>
              <a:t>to </a:t>
            </a:r>
            <a:r>
              <a:rPr lang="en-US" sz="2000" b="1" u="sng" dirty="0" smtClean="0">
                <a:solidFill>
                  <a:srgbClr val="FF0000"/>
                </a:solidFill>
                <a:latin typeface="+mn-lt"/>
                <a:ea typeface="+mn-ea"/>
                <a:cs typeface="+mn-cs"/>
              </a:rPr>
              <a:t>8</a:t>
            </a:r>
            <a:r>
              <a:rPr lang="en-US" sz="2000" u="sng" dirty="0" smtClean="0">
                <a:solidFill>
                  <a:srgbClr val="FF0000"/>
                </a:solidFill>
                <a:latin typeface="+mn-lt"/>
                <a:ea typeface="+mn-ea"/>
                <a:cs typeface="+mn-cs"/>
              </a:rPr>
              <a:t> manuscript pages </a:t>
            </a:r>
            <a:r>
              <a:rPr lang="en-US" sz="2000" dirty="0" smtClean="0">
                <a:solidFill>
                  <a:schemeClr val="tx1"/>
                </a:solidFill>
                <a:latin typeface="+mn-lt"/>
                <a:ea typeface="+mn-ea"/>
                <a:cs typeface="+mn-cs"/>
              </a:rPr>
              <a:t>including any figures, tables, and references</a:t>
            </a:r>
          </a:p>
          <a:p>
            <a:pPr lvl="1"/>
            <a:r>
              <a:rPr lang="en-US" sz="2000" dirty="0" smtClean="0">
                <a:solidFill>
                  <a:schemeClr val="tx1"/>
                </a:solidFill>
                <a:latin typeface="+mn-lt"/>
                <a:ea typeface="+mn-ea"/>
                <a:cs typeface="+mn-cs"/>
              </a:rPr>
              <a:t>The </a:t>
            </a:r>
            <a:r>
              <a:rPr lang="en-US" sz="2000" b="1" i="1" dirty="0" smtClean="0">
                <a:solidFill>
                  <a:schemeClr val="tx1"/>
                </a:solidFill>
                <a:latin typeface="+mn-lt"/>
                <a:ea typeface="+mn-ea"/>
                <a:cs typeface="+mn-cs"/>
              </a:rPr>
              <a:t>New England Journal of Medicine</a:t>
            </a:r>
            <a:r>
              <a:rPr lang="en-US" sz="2000" i="1" dirty="0" smtClean="0">
                <a:solidFill>
                  <a:schemeClr val="tx1"/>
                </a:solidFill>
                <a:latin typeface="+mn-lt"/>
                <a:ea typeface="+mn-ea"/>
                <a:cs typeface="+mn-cs"/>
              </a:rPr>
              <a:t> publishes different types </a:t>
            </a:r>
            <a:r>
              <a:rPr lang="en-US" sz="2000" dirty="0" smtClean="0">
                <a:solidFill>
                  <a:schemeClr val="tx1"/>
                </a:solidFill>
                <a:latin typeface="+mn-lt"/>
                <a:ea typeface="+mn-ea"/>
                <a:cs typeface="+mn-cs"/>
              </a:rPr>
              <a:t>of case reports. </a:t>
            </a:r>
            <a:r>
              <a:rPr lang="en-US" sz="2000" dirty="0" smtClean="0">
                <a:solidFill>
                  <a:srgbClr val="FF0000"/>
                </a:solidFill>
                <a:latin typeface="+mn-lt"/>
                <a:ea typeface="+mn-ea"/>
                <a:cs typeface="+mn-cs"/>
              </a:rPr>
              <a:t>One to three cases</a:t>
            </a:r>
            <a:r>
              <a:rPr lang="en-US" sz="2000" dirty="0" smtClean="0">
                <a:solidFill>
                  <a:schemeClr val="tx1"/>
                </a:solidFill>
                <a:latin typeface="+mn-lt"/>
                <a:ea typeface="+mn-ea"/>
                <a:cs typeface="+mn-cs"/>
              </a:rPr>
              <a:t> of a condition can be described in a brief report with a </a:t>
            </a:r>
            <a:r>
              <a:rPr lang="en-US" sz="2000" dirty="0" smtClean="0">
                <a:solidFill>
                  <a:srgbClr val="FF0000"/>
                </a:solidFill>
                <a:latin typeface="+mn-lt"/>
                <a:ea typeface="+mn-ea"/>
                <a:cs typeface="+mn-cs"/>
              </a:rPr>
              <a:t>maximum of 2000 words</a:t>
            </a:r>
            <a:r>
              <a:rPr lang="en-US" sz="2000" dirty="0" smtClean="0">
                <a:solidFill>
                  <a:schemeClr val="tx1"/>
                </a:solidFill>
                <a:latin typeface="+mn-lt"/>
                <a:ea typeface="+mn-ea"/>
                <a:cs typeface="+mn-cs"/>
              </a:rPr>
              <a:t>, but </a:t>
            </a:r>
            <a:r>
              <a:rPr lang="en-US" sz="2000" u="sng" dirty="0" smtClean="0">
                <a:solidFill>
                  <a:srgbClr val="FF0000"/>
                </a:solidFill>
                <a:latin typeface="+mn-lt"/>
                <a:ea typeface="+mn-ea"/>
                <a:cs typeface="+mn-cs"/>
              </a:rPr>
              <a:t>clinical problem-solving reports </a:t>
            </a:r>
            <a:r>
              <a:rPr lang="en-US" sz="2000" dirty="0" smtClean="0">
                <a:solidFill>
                  <a:schemeClr val="tx1"/>
                </a:solidFill>
                <a:latin typeface="+mn-lt"/>
                <a:ea typeface="+mn-ea"/>
                <a:cs typeface="+mn-cs"/>
              </a:rPr>
              <a:t>are larger with a maximum of </a:t>
            </a:r>
            <a:r>
              <a:rPr lang="en-US" sz="2000" u="sng" dirty="0" smtClean="0">
                <a:solidFill>
                  <a:schemeClr val="tx1"/>
                </a:solidFill>
                <a:latin typeface="+mn-lt"/>
                <a:ea typeface="+mn-ea"/>
                <a:cs typeface="+mn-cs"/>
              </a:rPr>
              <a:t>2500</a:t>
            </a:r>
            <a:r>
              <a:rPr lang="en-US" sz="2000" dirty="0" smtClean="0">
                <a:solidFill>
                  <a:schemeClr val="tx1"/>
                </a:solidFill>
                <a:latin typeface="+mn-lt"/>
                <a:ea typeface="+mn-ea"/>
                <a:cs typeface="+mn-cs"/>
              </a:rPr>
              <a:t> words and </a:t>
            </a:r>
            <a:r>
              <a:rPr lang="en-US" sz="2000" u="sng" dirty="0" smtClean="0">
                <a:solidFill>
                  <a:schemeClr val="tx1"/>
                </a:solidFill>
                <a:latin typeface="+mn-lt"/>
                <a:ea typeface="+mn-ea"/>
                <a:cs typeface="+mn-cs"/>
              </a:rPr>
              <a:t>20</a:t>
            </a:r>
            <a:r>
              <a:rPr lang="en-US" sz="2000" dirty="0" smtClean="0">
                <a:solidFill>
                  <a:schemeClr val="tx1"/>
                </a:solidFill>
                <a:latin typeface="+mn-lt"/>
                <a:ea typeface="+mn-ea"/>
                <a:cs typeface="+mn-cs"/>
              </a:rPr>
              <a:t> references.</a:t>
            </a:r>
            <a:endParaRPr lang="en-US" sz="2000"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linds(horizontal)">
                                      <p:cBhvr>
                                        <p:cTn id="20" dur="500"/>
                                        <p:tgtEl>
                                          <p:spTgt spid="3">
                                            <p:txEl>
                                              <p:pRg st="3" end="3"/>
                                            </p:txEl>
                                          </p:spTgt>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Case report vs. case series</a:t>
            </a: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Editorial </a:t>
            </a:r>
            <a:endParaRPr lang="en-US" dirty="0"/>
          </a:p>
        </p:txBody>
      </p:sp>
      <p:sp>
        <p:nvSpPr>
          <p:cNvPr id="3" name="Content Placeholder 2"/>
          <p:cNvSpPr>
            <a:spLocks noGrp="1"/>
          </p:cNvSpPr>
          <p:nvPr>
            <p:ph idx="1"/>
          </p:nvPr>
        </p:nvSpPr>
        <p:spPr>
          <a:xfrm>
            <a:off x="457200" y="1981200"/>
            <a:ext cx="8229600" cy="4519634"/>
          </a:xfrm>
        </p:spPr>
        <p:txBody>
          <a:bodyPr/>
          <a:lstStyle/>
          <a:p>
            <a:r>
              <a:rPr lang="en-US" sz="2800" kern="1200" dirty="0">
                <a:latin typeface="Arial" pitchFamily="34" charset="0"/>
                <a:cs typeface="Arial" pitchFamily="34" charset="0"/>
              </a:rPr>
              <a:t>The best editorials are usually </a:t>
            </a:r>
            <a:r>
              <a:rPr lang="en-US" sz="2800" kern="1200" dirty="0">
                <a:solidFill>
                  <a:srgbClr val="FF0000"/>
                </a:solidFill>
                <a:latin typeface="Arial" pitchFamily="34" charset="0"/>
                <a:cs typeface="Arial" pitchFamily="34" charset="0"/>
              </a:rPr>
              <a:t>short</a:t>
            </a:r>
            <a:r>
              <a:rPr lang="en-US" sz="2800" kern="1200" dirty="0">
                <a:latin typeface="Arial" pitchFamily="34" charset="0"/>
                <a:cs typeface="Arial" pitchFamily="34" charset="0"/>
              </a:rPr>
              <a:t>, </a:t>
            </a:r>
            <a:r>
              <a:rPr lang="en-US" sz="2800" kern="1200" dirty="0">
                <a:solidFill>
                  <a:srgbClr val="FF0000"/>
                </a:solidFill>
                <a:latin typeface="Arial" pitchFamily="34" charset="0"/>
                <a:cs typeface="Arial" pitchFamily="34" charset="0"/>
              </a:rPr>
              <a:t>pithy</a:t>
            </a:r>
            <a:r>
              <a:rPr lang="en-US" sz="2800" kern="1200" dirty="0">
                <a:latin typeface="Arial" pitchFamily="34" charset="0"/>
                <a:cs typeface="Arial" pitchFamily="34" charset="0"/>
              </a:rPr>
              <a:t>, </a:t>
            </a:r>
            <a:r>
              <a:rPr lang="en-US" sz="2800" kern="1200" dirty="0">
                <a:solidFill>
                  <a:srgbClr val="FF0000"/>
                </a:solidFill>
                <a:latin typeface="Arial" pitchFamily="34" charset="0"/>
                <a:cs typeface="Arial" pitchFamily="34" charset="0"/>
              </a:rPr>
              <a:t>pertinent</a:t>
            </a:r>
            <a:r>
              <a:rPr lang="en-US" sz="2800" kern="1200" dirty="0">
                <a:latin typeface="Arial" pitchFamily="34" charset="0"/>
                <a:cs typeface="Arial" pitchFamily="34" charset="0"/>
              </a:rPr>
              <a:t> reviews </a:t>
            </a:r>
            <a:r>
              <a:rPr lang="en-US" sz="2800" u="sng" kern="1200" dirty="0">
                <a:latin typeface="Arial" pitchFamily="34" charset="0"/>
                <a:cs typeface="Arial" pitchFamily="34" charset="0"/>
              </a:rPr>
              <a:t>about </a:t>
            </a:r>
            <a:r>
              <a:rPr lang="en-US" sz="2800" kern="1200" dirty="0">
                <a:latin typeface="Arial" pitchFamily="34" charset="0"/>
                <a:cs typeface="Arial" pitchFamily="34" charset="0"/>
              </a:rPr>
              <a:t>a topic that is selected by the editor</a:t>
            </a:r>
            <a:r>
              <a:rPr lang="en-US" sz="2800" kern="1200" dirty="0" smtClean="0">
                <a:latin typeface="Arial" pitchFamily="34" charset="0"/>
                <a:cs typeface="Arial" pitchFamily="34" charset="0"/>
              </a:rPr>
              <a:t>.</a:t>
            </a:r>
          </a:p>
          <a:p>
            <a:r>
              <a:rPr lang="en-US" sz="2800" dirty="0"/>
              <a:t>An editorial is </a:t>
            </a:r>
            <a:r>
              <a:rPr lang="en-US" sz="2800" dirty="0" smtClean="0"/>
              <a:t>often commissioned </a:t>
            </a:r>
            <a:r>
              <a:rPr lang="en-US" sz="2800" dirty="0"/>
              <a:t>to comment </a:t>
            </a:r>
            <a:r>
              <a:rPr lang="en-US" sz="2800" dirty="0">
                <a:solidFill>
                  <a:srgbClr val="FF0000"/>
                </a:solidFill>
              </a:rPr>
              <a:t>on a paper </a:t>
            </a:r>
            <a:r>
              <a:rPr lang="en-US" sz="2800" dirty="0"/>
              <a:t>that is published in </a:t>
            </a:r>
            <a:r>
              <a:rPr lang="en-US" sz="2800" dirty="0" smtClean="0"/>
              <a:t>the </a:t>
            </a:r>
            <a:r>
              <a:rPr lang="en-US" sz="2800" dirty="0" smtClean="0">
                <a:solidFill>
                  <a:srgbClr val="FF0000"/>
                </a:solidFill>
              </a:rPr>
              <a:t>same </a:t>
            </a:r>
            <a:r>
              <a:rPr lang="en-US" sz="2800" dirty="0">
                <a:solidFill>
                  <a:srgbClr val="FF0000"/>
                </a:solidFill>
              </a:rPr>
              <a:t>issue </a:t>
            </a:r>
            <a:r>
              <a:rPr lang="en-US" sz="2800" dirty="0"/>
              <a:t>of the journal</a:t>
            </a:r>
            <a:r>
              <a:rPr lang="en-US" sz="2800" dirty="0" smtClean="0"/>
              <a:t>.</a:t>
            </a:r>
          </a:p>
          <a:p>
            <a:r>
              <a:rPr lang="en-US" sz="2800" dirty="0"/>
              <a:t>Very often, the editor asks </a:t>
            </a:r>
            <a:r>
              <a:rPr lang="en-US" sz="2800" dirty="0" smtClean="0"/>
              <a:t>an external </a:t>
            </a:r>
            <a:r>
              <a:rPr lang="en-US" sz="2800" dirty="0"/>
              <a:t>reviewer </a:t>
            </a:r>
            <a:r>
              <a:rPr lang="en-US" sz="2800" dirty="0" smtClean="0"/>
              <a:t>to write </a:t>
            </a:r>
            <a:r>
              <a:rPr lang="en-US" sz="2800" dirty="0"/>
              <a:t>this type of timely review.</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22</a:t>
            </a:fld>
            <a:endParaRPr lang="en-US"/>
          </a:p>
        </p:txBody>
      </p:sp>
    </p:spTree>
    <p:extLst>
      <p:ext uri="{BB962C8B-B14F-4D97-AF65-F5344CB8AC3E}">
        <p14:creationId xmlns:p14="http://schemas.microsoft.com/office/powerpoint/2010/main" xmlns="" val="3179124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Types of Editorial</a:t>
            </a:r>
            <a:endParaRPr lang="en-US" dirty="0"/>
          </a:p>
        </p:txBody>
      </p:sp>
      <p:sp>
        <p:nvSpPr>
          <p:cNvPr id="3" name="Content Placeholder 2"/>
          <p:cNvSpPr>
            <a:spLocks noGrp="1"/>
          </p:cNvSpPr>
          <p:nvPr>
            <p:ph idx="1"/>
          </p:nvPr>
        </p:nvSpPr>
        <p:spPr/>
        <p:txBody>
          <a:bodyPr>
            <a:normAutofit lnSpcReduction="10000"/>
          </a:bodyPr>
          <a:lstStyle/>
          <a:p>
            <a:r>
              <a:rPr lang="en-US" dirty="0" smtClean="0"/>
              <a:t>Editorial</a:t>
            </a:r>
            <a:r>
              <a:rPr lang="en-US" b="1" dirty="0" smtClean="0"/>
              <a:t> </a:t>
            </a:r>
            <a:r>
              <a:rPr lang="en-US" dirty="0" smtClean="0"/>
              <a:t>Salesmanship</a:t>
            </a:r>
          </a:p>
          <a:p>
            <a:pPr lvl="1"/>
            <a:r>
              <a:rPr lang="en-US" dirty="0" smtClean="0"/>
              <a:t>Discuss why they chose to publish a lot about a </a:t>
            </a:r>
            <a:r>
              <a:rPr lang="en-US" u="sng" dirty="0" smtClean="0"/>
              <a:t>specific topic </a:t>
            </a:r>
            <a:r>
              <a:rPr lang="en-US" dirty="0" smtClean="0"/>
              <a:t>and occupy the pages.</a:t>
            </a:r>
          </a:p>
          <a:p>
            <a:r>
              <a:rPr lang="en-US" dirty="0" smtClean="0"/>
              <a:t>The Editor’s Opinion</a:t>
            </a:r>
          </a:p>
          <a:p>
            <a:pPr lvl="1"/>
            <a:r>
              <a:rPr lang="en-US" dirty="0" smtClean="0"/>
              <a:t>Writing about a </a:t>
            </a:r>
            <a:r>
              <a:rPr lang="en-US" u="sng" dirty="0" smtClean="0"/>
              <a:t>new and important topic </a:t>
            </a:r>
            <a:r>
              <a:rPr lang="en-US" dirty="0" smtClean="0"/>
              <a:t>(</a:t>
            </a:r>
            <a:r>
              <a:rPr lang="en-US" i="1" dirty="0" smtClean="0">
                <a:solidFill>
                  <a:srgbClr val="FF0000"/>
                </a:solidFill>
              </a:rPr>
              <a:t>hot topic)</a:t>
            </a:r>
          </a:p>
          <a:p>
            <a:r>
              <a:rPr lang="en-US" dirty="0" smtClean="0"/>
              <a:t>Editorial Comment Regarding a </a:t>
            </a:r>
            <a:r>
              <a:rPr lang="en-US" u="sng" dirty="0" smtClean="0"/>
              <a:t>Published Study</a:t>
            </a:r>
          </a:p>
          <a:p>
            <a:r>
              <a:rPr lang="en-US" dirty="0" smtClean="0"/>
              <a:t>Sharing Special Insight</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Editorial </a:t>
            </a:r>
            <a:endParaRPr lang="en-US" dirty="0"/>
          </a:p>
        </p:txBody>
      </p:sp>
      <p:sp>
        <p:nvSpPr>
          <p:cNvPr id="3" name="Content Placeholder 2"/>
          <p:cNvSpPr>
            <a:spLocks noGrp="1"/>
          </p:cNvSpPr>
          <p:nvPr>
            <p:ph idx="1"/>
          </p:nvPr>
        </p:nvSpPr>
        <p:spPr>
          <a:xfrm>
            <a:off x="457200" y="1981200"/>
            <a:ext cx="8229600" cy="4519634"/>
          </a:xfrm>
        </p:spPr>
        <p:txBody>
          <a:bodyPr/>
          <a:lstStyle/>
          <a:p>
            <a:r>
              <a:rPr lang="en-US" sz="2800" kern="1200" dirty="0">
                <a:latin typeface="Arial" pitchFamily="34" charset="0"/>
                <a:cs typeface="Arial" pitchFamily="34" charset="0"/>
              </a:rPr>
              <a:t>a rewarding way to disseminate your personal beliefs about a specific </a:t>
            </a:r>
            <a:r>
              <a:rPr lang="en-US" sz="2800" kern="1200" dirty="0" smtClean="0">
                <a:latin typeface="Arial" pitchFamily="34" charset="0"/>
                <a:cs typeface="Arial" pitchFamily="34" charset="0"/>
              </a:rPr>
              <a:t>research</a:t>
            </a:r>
            <a:endParaRPr lang="en-US" sz="2800" dirty="0" smtClean="0"/>
          </a:p>
          <a:p>
            <a:r>
              <a:rPr lang="en-US" sz="2800" dirty="0"/>
              <a:t>often </a:t>
            </a:r>
            <a:r>
              <a:rPr lang="en-US" sz="2800" dirty="0" smtClean="0"/>
              <a:t>more </a:t>
            </a:r>
            <a:r>
              <a:rPr lang="en-US" sz="2800" dirty="0"/>
              <a:t>far reaching than a journal </a:t>
            </a:r>
            <a:r>
              <a:rPr lang="en-US" sz="2800" dirty="0" smtClean="0"/>
              <a:t>article </a:t>
            </a:r>
            <a:r>
              <a:rPr lang="en-US" sz="2800" b="1" u="sng" dirty="0" smtClean="0"/>
              <a:t>because :</a:t>
            </a:r>
          </a:p>
          <a:p>
            <a:pPr>
              <a:buFont typeface="Wingdings" panose="05000000000000000000" pitchFamily="2" charset="2"/>
              <a:buChar char="Ø"/>
            </a:pPr>
            <a:r>
              <a:rPr lang="en-US" sz="2800" dirty="0" smtClean="0"/>
              <a:t>researchers </a:t>
            </a:r>
            <a:r>
              <a:rPr lang="en-US" sz="2800" dirty="0"/>
              <a:t>are more likely to read it </a:t>
            </a:r>
            <a:r>
              <a:rPr lang="en-US" sz="2800" dirty="0">
                <a:solidFill>
                  <a:srgbClr val="FF0000"/>
                </a:solidFill>
              </a:rPr>
              <a:t>and</a:t>
            </a:r>
            <a:r>
              <a:rPr lang="en-US" sz="2800" dirty="0"/>
              <a:t> </a:t>
            </a:r>
            <a:r>
              <a:rPr lang="en-US" sz="2800" dirty="0" smtClean="0"/>
              <a:t>you have </a:t>
            </a:r>
            <a:r>
              <a:rPr lang="en-US" sz="2800" dirty="0"/>
              <a:t>the opportunity to extend thinking beyond </a:t>
            </a:r>
            <a:r>
              <a:rPr lang="en-US" sz="2800" dirty="0" smtClean="0"/>
              <a:t>simply interpreting </a:t>
            </a:r>
            <a:r>
              <a:rPr lang="en-US" sz="2800" dirty="0"/>
              <a:t>the study results.</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24</a:t>
            </a:fld>
            <a:endParaRPr lang="en-US"/>
          </a:p>
        </p:txBody>
      </p:sp>
    </p:spTree>
    <p:extLst>
      <p:ext uri="{BB962C8B-B14F-4D97-AF65-F5344CB8AC3E}">
        <p14:creationId xmlns:p14="http://schemas.microsoft.com/office/powerpoint/2010/main" xmlns="" val="621269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 types of editorial</a:t>
            </a:r>
            <a:endParaRPr lang="en-US" dirty="0"/>
          </a:p>
        </p:txBody>
      </p:sp>
      <p:sp>
        <p:nvSpPr>
          <p:cNvPr id="3" name="Content Placeholder 2"/>
          <p:cNvSpPr>
            <a:spLocks noGrp="1"/>
          </p:cNvSpPr>
          <p:nvPr>
            <p:ph idx="1"/>
          </p:nvPr>
        </p:nvSpPr>
        <p:spPr/>
        <p:txBody>
          <a:bodyPr/>
          <a:lstStyle/>
          <a:p>
            <a:r>
              <a:rPr lang="en-US" u="sng" dirty="0" smtClean="0"/>
              <a:t>Invited</a:t>
            </a:r>
            <a:r>
              <a:rPr lang="en-US" dirty="0" smtClean="0"/>
              <a:t> by the editor or publisher</a:t>
            </a:r>
          </a:p>
          <a:p>
            <a:pPr lvl="1"/>
            <a:r>
              <a:rPr lang="en-US" dirty="0" smtClean="0"/>
              <a:t>May be focused on a </a:t>
            </a:r>
            <a:r>
              <a:rPr lang="en-US" u="sng" dirty="0" smtClean="0"/>
              <a:t>specific research </a:t>
            </a:r>
            <a:r>
              <a:rPr lang="en-US" dirty="0" smtClean="0"/>
              <a:t>study being published</a:t>
            </a:r>
          </a:p>
          <a:p>
            <a:r>
              <a:rPr lang="en-US" dirty="0" smtClean="0"/>
              <a:t>Volunteered.</a:t>
            </a: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25</a:t>
            </a:fld>
            <a:endParaRPr lang="en-US"/>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kern="1200" dirty="0" smtClean="0">
                <a:latin typeface="Arial" pitchFamily="34" charset="0"/>
                <a:cs typeface="Arial" pitchFamily="34" charset="0"/>
              </a:rPr>
              <a:t>If </a:t>
            </a:r>
            <a:r>
              <a:rPr lang="en-US" kern="1200" dirty="0">
                <a:latin typeface="Arial" pitchFamily="34" charset="0"/>
                <a:cs typeface="Arial" pitchFamily="34" charset="0"/>
              </a:rPr>
              <a:t>you asked to write an </a:t>
            </a:r>
            <a:r>
              <a:rPr lang="en-US" kern="1200" dirty="0" smtClean="0">
                <a:latin typeface="Arial" pitchFamily="34" charset="0"/>
                <a:cs typeface="Arial" pitchFamily="34" charset="0"/>
              </a:rPr>
              <a:t>editorial: </a:t>
            </a:r>
            <a:r>
              <a:rPr lang="en-US" kern="1200" dirty="0">
                <a:latin typeface="Arial" pitchFamily="34" charset="0"/>
                <a:cs typeface="Arial" pitchFamily="34" charset="0"/>
              </a:rPr>
              <a:t/>
            </a:r>
            <a:br>
              <a:rPr lang="en-US" kern="1200" dirty="0">
                <a:latin typeface="Arial" pitchFamily="34" charset="0"/>
                <a:cs typeface="Arial" pitchFamily="34" charset="0"/>
              </a:rPr>
            </a:br>
            <a:endParaRPr lang="en-US" dirty="0"/>
          </a:p>
        </p:txBody>
      </p:sp>
      <p:sp>
        <p:nvSpPr>
          <p:cNvPr id="3" name="Content Placeholder 2"/>
          <p:cNvSpPr>
            <a:spLocks noGrp="1"/>
          </p:cNvSpPr>
          <p:nvPr>
            <p:ph idx="1"/>
          </p:nvPr>
        </p:nvSpPr>
        <p:spPr>
          <a:xfrm>
            <a:off x="457200" y="1556792"/>
            <a:ext cx="8229600" cy="4310608"/>
          </a:xfrm>
        </p:spPr>
        <p:txBody>
          <a:bodyPr/>
          <a:lstStyle/>
          <a:p>
            <a:r>
              <a:rPr lang="en-US" kern="1200" dirty="0" smtClean="0">
                <a:latin typeface="Arial" pitchFamily="34" charset="0"/>
                <a:cs typeface="Arial" pitchFamily="34" charset="0"/>
              </a:rPr>
              <a:t>be </a:t>
            </a:r>
            <a:r>
              <a:rPr lang="en-US" kern="1200" dirty="0">
                <a:latin typeface="Arial" pitchFamily="34" charset="0"/>
                <a:cs typeface="Arial" pitchFamily="34" charset="0"/>
              </a:rPr>
              <a:t>sure that you have some </a:t>
            </a:r>
            <a:r>
              <a:rPr lang="en-US" kern="1200" dirty="0">
                <a:solidFill>
                  <a:srgbClr val="FF0000"/>
                </a:solidFill>
                <a:latin typeface="Arial" pitchFamily="34" charset="0"/>
                <a:cs typeface="Arial" pitchFamily="34" charset="0"/>
              </a:rPr>
              <a:t>new insights into </a:t>
            </a:r>
            <a:r>
              <a:rPr lang="en-US" kern="1200" dirty="0">
                <a:latin typeface="Arial" pitchFamily="34" charset="0"/>
                <a:cs typeface="Arial" pitchFamily="34" charset="0"/>
              </a:rPr>
              <a:t>the subject matter and </a:t>
            </a:r>
            <a:r>
              <a:rPr lang="en-US" kern="1200" dirty="0" smtClean="0">
                <a:latin typeface="Arial" pitchFamily="34" charset="0"/>
                <a:cs typeface="Arial" pitchFamily="34" charset="0"/>
              </a:rPr>
              <a:t>that you </a:t>
            </a:r>
            <a:r>
              <a:rPr lang="en-US" kern="1200" dirty="0">
                <a:solidFill>
                  <a:srgbClr val="FF0000"/>
                </a:solidFill>
                <a:latin typeface="Arial" pitchFamily="34" charset="0"/>
                <a:cs typeface="Arial" pitchFamily="34" charset="0"/>
              </a:rPr>
              <a:t>can complete</a:t>
            </a:r>
            <a:r>
              <a:rPr lang="en-US" kern="1200" dirty="0">
                <a:latin typeface="Arial" pitchFamily="34" charset="0"/>
                <a:cs typeface="Arial" pitchFamily="34" charset="0"/>
              </a:rPr>
              <a:t> the task </a:t>
            </a:r>
            <a:r>
              <a:rPr lang="en-US" kern="1200" dirty="0">
                <a:solidFill>
                  <a:srgbClr val="FF0000"/>
                </a:solidFill>
                <a:latin typeface="Arial" pitchFamily="34" charset="0"/>
                <a:cs typeface="Arial" pitchFamily="34" charset="0"/>
              </a:rPr>
              <a:t>before</a:t>
            </a:r>
            <a:r>
              <a:rPr lang="en-US" kern="1200" dirty="0">
                <a:latin typeface="Arial" pitchFamily="34" charset="0"/>
                <a:cs typeface="Arial" pitchFamily="34" charset="0"/>
              </a:rPr>
              <a:t> the set </a:t>
            </a:r>
            <a:r>
              <a:rPr lang="en-US" kern="1200" dirty="0" smtClean="0">
                <a:latin typeface="Arial" pitchFamily="34" charset="0"/>
                <a:cs typeface="Arial" pitchFamily="34" charset="0"/>
              </a:rPr>
              <a:t>deadline.</a:t>
            </a:r>
          </a:p>
          <a:p>
            <a:r>
              <a:rPr lang="en-US" kern="1200" dirty="0" smtClean="0">
                <a:latin typeface="Arial" pitchFamily="34" charset="0"/>
                <a:cs typeface="Arial" pitchFamily="34" charset="0"/>
              </a:rPr>
              <a:t>And If </a:t>
            </a:r>
            <a:r>
              <a:rPr lang="en-US" kern="1200" dirty="0">
                <a:latin typeface="Arial" pitchFamily="34" charset="0"/>
                <a:cs typeface="Arial" pitchFamily="34" charset="0"/>
              </a:rPr>
              <a:t>you do not have broad </a:t>
            </a:r>
            <a:r>
              <a:rPr lang="en-US" kern="1200" dirty="0">
                <a:solidFill>
                  <a:srgbClr val="FF0000"/>
                </a:solidFill>
                <a:latin typeface="Arial" pitchFamily="34" charset="0"/>
                <a:cs typeface="Arial" pitchFamily="34" charset="0"/>
              </a:rPr>
              <a:t>expertise</a:t>
            </a:r>
            <a:r>
              <a:rPr lang="en-US" kern="1200" dirty="0">
                <a:latin typeface="Arial" pitchFamily="34" charset="0"/>
                <a:cs typeface="Arial" pitchFamily="34" charset="0"/>
              </a:rPr>
              <a:t> in the research area, it is usually acceptable to </a:t>
            </a:r>
            <a:r>
              <a:rPr lang="en-US" kern="1200" dirty="0" smtClean="0">
                <a:latin typeface="Arial" pitchFamily="34" charset="0"/>
                <a:cs typeface="Arial" pitchFamily="34" charset="0"/>
              </a:rPr>
              <a:t>enroll </a:t>
            </a:r>
            <a:r>
              <a:rPr lang="en-US" kern="1200" dirty="0" smtClean="0">
                <a:solidFill>
                  <a:srgbClr val="FF0000"/>
                </a:solidFill>
                <a:latin typeface="Arial" pitchFamily="34" charset="0"/>
                <a:cs typeface="Arial" pitchFamily="34" charset="0"/>
              </a:rPr>
              <a:t>Coauthors</a:t>
            </a:r>
            <a:r>
              <a:rPr lang="en-US" kern="1200" dirty="0" smtClean="0">
                <a:latin typeface="Arial" pitchFamily="34" charset="0"/>
                <a:cs typeface="Arial" pitchFamily="34" charset="0"/>
              </a:rPr>
              <a:t>…. result in </a:t>
            </a:r>
            <a:r>
              <a:rPr lang="en-US" dirty="0"/>
              <a:t>more grounded and fully </a:t>
            </a:r>
            <a:r>
              <a:rPr lang="en-US" dirty="0" smtClean="0"/>
              <a:t>informed article</a:t>
            </a: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26</a:t>
            </a:fld>
            <a:endParaRPr lang="en-US"/>
          </a:p>
        </p:txBody>
      </p:sp>
    </p:spTree>
    <p:extLst>
      <p:ext uri="{BB962C8B-B14F-4D97-AF65-F5344CB8AC3E}">
        <p14:creationId xmlns:p14="http://schemas.microsoft.com/office/powerpoint/2010/main" xmlns="" val="723331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a:t>
            </a:r>
            <a:r>
              <a:rPr lang="en-US" b="1" i="1" dirty="0" smtClean="0"/>
              <a:t> </a:t>
            </a:r>
            <a:r>
              <a:rPr lang="en-US" dirty="0" smtClean="0"/>
              <a:t>an</a:t>
            </a:r>
            <a:r>
              <a:rPr lang="en-US" b="1" i="1" dirty="0" smtClean="0"/>
              <a:t> </a:t>
            </a:r>
            <a:r>
              <a:rPr lang="en-US" dirty="0" smtClean="0"/>
              <a:t>Editorial (1)</a:t>
            </a:r>
          </a:p>
        </p:txBody>
      </p:sp>
      <p:sp>
        <p:nvSpPr>
          <p:cNvPr id="3" name="Content Placeholder 2"/>
          <p:cNvSpPr>
            <a:spLocks noGrp="1"/>
          </p:cNvSpPr>
          <p:nvPr>
            <p:ph idx="1"/>
          </p:nvPr>
        </p:nvSpPr>
        <p:spPr>
          <a:xfrm>
            <a:off x="457200" y="1643050"/>
            <a:ext cx="8229600" cy="4714908"/>
          </a:xfrm>
        </p:spPr>
        <p:txBody>
          <a:bodyPr/>
          <a:lstStyle/>
          <a:p>
            <a:r>
              <a:rPr lang="en-US" sz="2400" dirty="0" smtClean="0"/>
              <a:t>Present the problem</a:t>
            </a:r>
          </a:p>
          <a:p>
            <a:pPr lvl="1"/>
            <a:r>
              <a:rPr lang="en-US" sz="2000" dirty="0" smtClean="0"/>
              <a:t>Tell your reader the </a:t>
            </a:r>
            <a:r>
              <a:rPr lang="en-US" sz="2000" u="sng" dirty="0" smtClean="0"/>
              <a:t>issue</a:t>
            </a:r>
            <a:r>
              <a:rPr lang="en-US" sz="2000" dirty="0" smtClean="0"/>
              <a:t> you are addressing in the </a:t>
            </a:r>
            <a:r>
              <a:rPr lang="en-US" sz="2000" u="sng" dirty="0" smtClean="0"/>
              <a:t>first sentence of the first paragraph</a:t>
            </a:r>
          </a:p>
          <a:p>
            <a:r>
              <a:rPr lang="en-US" sz="2400" dirty="0" smtClean="0"/>
              <a:t>Offer evidence to support your opinion.</a:t>
            </a:r>
          </a:p>
          <a:p>
            <a:pPr lvl="1"/>
            <a:r>
              <a:rPr lang="en-US" sz="2000" dirty="0" smtClean="0"/>
              <a:t>Select the references carefully, to </a:t>
            </a:r>
            <a:r>
              <a:rPr lang="en-US" sz="2000" u="sng" dirty="0" smtClean="0"/>
              <a:t>avoid</a:t>
            </a:r>
            <a:r>
              <a:rPr lang="en-US" sz="2000" dirty="0" smtClean="0"/>
              <a:t> allowing your editorial to become a review article.</a:t>
            </a:r>
          </a:p>
          <a:p>
            <a:r>
              <a:rPr lang="en-US" sz="2400" dirty="0" smtClean="0"/>
              <a:t>Offer personal insight</a:t>
            </a:r>
          </a:p>
          <a:p>
            <a:r>
              <a:rPr lang="en-US" sz="2400" dirty="0" smtClean="0"/>
              <a:t>Offer counterevidence</a:t>
            </a:r>
          </a:p>
          <a:p>
            <a:pPr lvl="1"/>
            <a:r>
              <a:rPr lang="en-US" sz="2000" dirty="0" smtClean="0"/>
              <a:t>Present the </a:t>
            </a:r>
            <a:r>
              <a:rPr lang="en-US" sz="2000" u="sng" dirty="0" smtClean="0"/>
              <a:t>other side of the issue </a:t>
            </a:r>
            <a:r>
              <a:rPr lang="en-US" sz="2000" dirty="0" smtClean="0"/>
              <a:t>in an </a:t>
            </a:r>
            <a:r>
              <a:rPr lang="en-US" sz="2000" u="sng" dirty="0" smtClean="0"/>
              <a:t>unbiased</a:t>
            </a:r>
            <a:r>
              <a:rPr lang="en-US" sz="2000" dirty="0" smtClean="0"/>
              <a:t> and </a:t>
            </a:r>
            <a:r>
              <a:rPr lang="en-US" sz="2000" u="sng" dirty="0" smtClean="0"/>
              <a:t>respectful</a:t>
            </a:r>
            <a:r>
              <a:rPr lang="en-US" sz="2000" dirty="0" smtClean="0"/>
              <a:t> manner, and then say why you are not convinced.</a:t>
            </a:r>
            <a:endParaRPr lang="en-US" sz="6000"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linds(horizontal)">
                                      <p:cBhvr>
                                        <p:cTn id="28" dur="500"/>
                                        <p:tgtEl>
                                          <p:spTgt spid="3">
                                            <p:txEl>
                                              <p:pRg st="5" end="5"/>
                                            </p:txEl>
                                          </p:spTgt>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a:t>
            </a:r>
            <a:r>
              <a:rPr lang="en-US" b="1" i="1" dirty="0" smtClean="0"/>
              <a:t> </a:t>
            </a:r>
            <a:r>
              <a:rPr lang="en-US" dirty="0" smtClean="0"/>
              <a:t>an</a:t>
            </a:r>
            <a:r>
              <a:rPr lang="en-US" b="1" i="1" dirty="0" smtClean="0"/>
              <a:t> </a:t>
            </a:r>
            <a:r>
              <a:rPr lang="en-US" dirty="0" smtClean="0"/>
              <a:t>Editorial (2)</a:t>
            </a:r>
            <a:endParaRPr lang="en-US" dirty="0"/>
          </a:p>
        </p:txBody>
      </p:sp>
      <p:sp>
        <p:nvSpPr>
          <p:cNvPr id="3" name="Content Placeholder 2"/>
          <p:cNvSpPr>
            <a:spLocks noGrp="1"/>
          </p:cNvSpPr>
          <p:nvPr>
            <p:ph idx="1"/>
          </p:nvPr>
        </p:nvSpPr>
        <p:spPr/>
        <p:txBody>
          <a:bodyPr>
            <a:normAutofit/>
          </a:bodyPr>
          <a:lstStyle/>
          <a:p>
            <a:r>
              <a:rPr lang="en-US" sz="2400" dirty="0" smtClean="0"/>
              <a:t>Provide a summary and conclusion.</a:t>
            </a:r>
          </a:p>
          <a:p>
            <a:pPr lvl="1"/>
            <a:r>
              <a:rPr lang="en-US" sz="2000" dirty="0" smtClean="0"/>
              <a:t>In single closing paragraph describe your </a:t>
            </a:r>
            <a:r>
              <a:rPr lang="en-US" sz="2000" u="sng" dirty="0" smtClean="0"/>
              <a:t>conclusion</a:t>
            </a:r>
          </a:p>
          <a:p>
            <a:pPr lvl="1"/>
            <a:r>
              <a:rPr lang="en-US" sz="2000" dirty="0" smtClean="0"/>
              <a:t>Ideally </a:t>
            </a:r>
            <a:r>
              <a:rPr lang="en-US" sz="2000" u="sng" dirty="0" smtClean="0"/>
              <a:t>relating</a:t>
            </a:r>
            <a:r>
              <a:rPr lang="en-US" sz="2000" dirty="0" smtClean="0"/>
              <a:t> to what you said in </a:t>
            </a:r>
            <a:r>
              <a:rPr lang="en-US" sz="2000" u="sng" dirty="0" smtClean="0"/>
              <a:t>paragraph one</a:t>
            </a:r>
            <a:r>
              <a:rPr lang="en-US" sz="2000" dirty="0" smtClean="0"/>
              <a:t>. </a:t>
            </a:r>
          </a:p>
          <a:p>
            <a:pPr lvl="1"/>
            <a:r>
              <a:rPr lang="en-US" sz="2000" dirty="0" smtClean="0"/>
              <a:t>Perhaps include the </a:t>
            </a:r>
            <a:r>
              <a:rPr lang="en-US" sz="2000" u="sng" dirty="0" smtClean="0"/>
              <a:t>implications</a:t>
            </a:r>
            <a:r>
              <a:rPr lang="en-US" sz="2000" dirty="0" smtClean="0"/>
              <a:t> of your conclusion to </a:t>
            </a:r>
            <a:r>
              <a:rPr lang="en-US" sz="2000" u="sng" dirty="0" smtClean="0"/>
              <a:t>practice</a:t>
            </a:r>
            <a:r>
              <a:rPr lang="en-US" sz="2000" dirty="0" smtClean="0"/>
              <a:t> or to </a:t>
            </a:r>
            <a:r>
              <a:rPr lang="en-US" sz="2000" u="sng" dirty="0" smtClean="0"/>
              <a:t>society</a:t>
            </a:r>
            <a:r>
              <a:rPr lang="en-US" sz="2000" dirty="0" smtClean="0"/>
              <a:t>.</a:t>
            </a:r>
          </a:p>
          <a:p>
            <a:r>
              <a:rPr lang="en-US" sz="2400" dirty="0" smtClean="0"/>
              <a:t>Cite references</a:t>
            </a:r>
          </a:p>
          <a:p>
            <a:pPr lvl="1"/>
            <a:r>
              <a:rPr lang="en-US" sz="2000" dirty="0" smtClean="0"/>
              <a:t>Include a few</a:t>
            </a:r>
          </a:p>
          <a:p>
            <a:r>
              <a:rPr lang="en-US" sz="2400" dirty="0" smtClean="0">
                <a:solidFill>
                  <a:schemeClr val="bg1"/>
                </a:solidFill>
              </a:rPr>
              <a:t>Include headings</a:t>
            </a:r>
            <a:endParaRPr lang="en-US" sz="2400" dirty="0">
              <a:solidFill>
                <a:schemeClr val="bg1"/>
              </a:solidFill>
            </a:endParaRP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Letters to Editor</a:t>
            </a:r>
            <a:endParaRPr lang="en-US" dirty="0"/>
          </a:p>
        </p:txBody>
      </p:sp>
      <p:sp>
        <p:nvSpPr>
          <p:cNvPr id="3" name="Content Placeholder 2"/>
          <p:cNvSpPr>
            <a:spLocks noGrp="1"/>
          </p:cNvSpPr>
          <p:nvPr>
            <p:ph idx="1"/>
          </p:nvPr>
        </p:nvSpPr>
        <p:spPr>
          <a:xfrm>
            <a:off x="251520" y="1981200"/>
            <a:ext cx="8435280" cy="3886200"/>
          </a:xfrm>
        </p:spPr>
        <p:txBody>
          <a:bodyPr>
            <a:normAutofit lnSpcReduction="10000"/>
          </a:bodyPr>
          <a:lstStyle/>
          <a:p>
            <a:r>
              <a:rPr lang="en-US" sz="2800" dirty="0" smtClean="0"/>
              <a:t>Letters </a:t>
            </a:r>
            <a:r>
              <a:rPr lang="en-US" sz="2800" dirty="0"/>
              <a:t>or </a:t>
            </a:r>
            <a:r>
              <a:rPr lang="en-US" sz="2800" dirty="0" smtClean="0"/>
              <a:t>communications </a:t>
            </a:r>
            <a:r>
              <a:rPr lang="en-US" sz="2800" dirty="0"/>
              <a:t>are written for many </a:t>
            </a:r>
            <a:r>
              <a:rPr lang="en-US" sz="2800" u="sng" dirty="0" smtClean="0">
                <a:solidFill>
                  <a:srgbClr val="0000FF"/>
                </a:solidFill>
              </a:rPr>
              <a:t>reasons:</a:t>
            </a:r>
          </a:p>
          <a:p>
            <a:pPr>
              <a:buFont typeface="Courier New" panose="02070309020205020404" pitchFamily="49" charset="0"/>
              <a:buChar char="o"/>
            </a:pPr>
            <a:r>
              <a:rPr lang="en-US" sz="2800" dirty="0"/>
              <a:t>T</a:t>
            </a:r>
            <a:r>
              <a:rPr lang="en-US" sz="2800" dirty="0" smtClean="0"/>
              <a:t>o provide supporting </a:t>
            </a:r>
            <a:r>
              <a:rPr lang="en-US" sz="2800" dirty="0"/>
              <a:t>information</a:t>
            </a:r>
            <a:r>
              <a:rPr lang="en-US" sz="2800" dirty="0" smtClean="0"/>
              <a:t>,</a:t>
            </a:r>
          </a:p>
          <a:p>
            <a:pPr>
              <a:buFont typeface="Courier New" panose="02070309020205020404" pitchFamily="49" charset="0"/>
              <a:buChar char="o"/>
            </a:pPr>
            <a:r>
              <a:rPr lang="en-US" sz="2800" smtClean="0"/>
              <a:t>Clarification</a:t>
            </a:r>
            <a:r>
              <a:rPr lang="en-US" sz="2800" dirty="0"/>
              <a:t>, </a:t>
            </a:r>
            <a:endParaRPr lang="en-US" sz="2800" dirty="0" smtClean="0"/>
          </a:p>
          <a:p>
            <a:pPr>
              <a:buFont typeface="Courier New" panose="02070309020205020404" pitchFamily="49" charset="0"/>
              <a:buChar char="o"/>
            </a:pPr>
            <a:r>
              <a:rPr lang="en-US" sz="2800" dirty="0" smtClean="0">
                <a:solidFill>
                  <a:srgbClr val="0000FF"/>
                </a:solidFill>
              </a:rPr>
              <a:t>Criticism</a:t>
            </a:r>
            <a:r>
              <a:rPr lang="en-US" sz="2800" dirty="0">
                <a:solidFill>
                  <a:srgbClr val="0000FF"/>
                </a:solidFill>
              </a:rPr>
              <a:t>, </a:t>
            </a:r>
            <a:endParaRPr lang="en-US" sz="2800" dirty="0" smtClean="0">
              <a:solidFill>
                <a:srgbClr val="0000FF"/>
              </a:solidFill>
            </a:endParaRPr>
          </a:p>
          <a:p>
            <a:pPr>
              <a:buFont typeface="Courier New" panose="02070309020205020404" pitchFamily="49" charset="0"/>
              <a:buChar char="o"/>
            </a:pPr>
            <a:r>
              <a:rPr lang="en-US" sz="2800" dirty="0" smtClean="0"/>
              <a:t>Correction</a:t>
            </a:r>
            <a:r>
              <a:rPr lang="en-US" sz="2800" dirty="0"/>
              <a:t>, or</a:t>
            </a:r>
          </a:p>
          <a:p>
            <a:pPr>
              <a:buFont typeface="Courier New" panose="02070309020205020404" pitchFamily="49" charset="0"/>
              <a:buChar char="o"/>
            </a:pPr>
            <a:r>
              <a:rPr lang="en-US" sz="2800" dirty="0" smtClean="0"/>
              <a:t>An </a:t>
            </a:r>
            <a:r>
              <a:rPr lang="en-US" sz="2800" dirty="0"/>
              <a:t>alternative explanation </a:t>
            </a:r>
            <a:r>
              <a:rPr lang="en-US" sz="2800" dirty="0">
                <a:solidFill>
                  <a:srgbClr val="FFC000"/>
                </a:solidFill>
              </a:rPr>
              <a:t>to the results in a </a:t>
            </a:r>
            <a:r>
              <a:rPr lang="en-US" sz="2800" dirty="0" smtClean="0">
                <a:solidFill>
                  <a:srgbClr val="FFC000"/>
                </a:solidFill>
              </a:rPr>
              <a:t>previously published </a:t>
            </a:r>
            <a:r>
              <a:rPr lang="en-US" sz="2800" dirty="0">
                <a:solidFill>
                  <a:srgbClr val="FFC000"/>
                </a:solidFill>
              </a:rPr>
              <a:t>journal article</a:t>
            </a:r>
            <a:endParaRPr lang="en-US" sz="2800" u="sng" dirty="0">
              <a:solidFill>
                <a:srgbClr val="FFC000"/>
              </a:solidFill>
            </a:endParaRP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29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smtClean="0"/>
              <a:t>Primary studies</a:t>
            </a:r>
          </a:p>
        </p:txBody>
      </p:sp>
      <p:sp>
        <p:nvSpPr>
          <p:cNvPr id="10243" name="Rectangle 3"/>
          <p:cNvSpPr>
            <a:spLocks noGrp="1" noChangeArrowheads="1"/>
          </p:cNvSpPr>
          <p:nvPr>
            <p:ph idx="1"/>
          </p:nvPr>
        </p:nvSpPr>
        <p:spPr>
          <a:xfrm>
            <a:off x="500063" y="2071688"/>
            <a:ext cx="7772400" cy="1655762"/>
          </a:xfrm>
        </p:spPr>
        <p:txBody>
          <a:bodyPr/>
          <a:lstStyle/>
          <a:p>
            <a:r>
              <a:rPr lang="en-US" dirty="0" smtClean="0">
                <a:solidFill>
                  <a:schemeClr val="tx2"/>
                </a:solidFill>
              </a:rPr>
              <a:t>Observational</a:t>
            </a:r>
          </a:p>
          <a:p>
            <a:r>
              <a:rPr lang="en-US" dirty="0" smtClean="0">
                <a:solidFill>
                  <a:schemeClr val="tx2"/>
                </a:solidFill>
              </a:rPr>
              <a:t>Experimental</a:t>
            </a:r>
          </a:p>
          <a:p>
            <a:pPr>
              <a:buNone/>
            </a:pPr>
            <a:endParaRPr lang="en-US" dirty="0" smtClean="0">
              <a:solidFill>
                <a:schemeClr val="tx2"/>
              </a:solidFill>
            </a:endParaRPr>
          </a:p>
        </p:txBody>
      </p:sp>
      <p:sp>
        <p:nvSpPr>
          <p:cNvPr id="2" name="Slide Number Placeholder 1"/>
          <p:cNvSpPr>
            <a:spLocks noGrp="1"/>
          </p:cNvSpPr>
          <p:nvPr>
            <p:ph type="sldNum" sz="quarter" idx="12"/>
          </p:nvPr>
        </p:nvSpPr>
        <p:spPr/>
        <p:txBody>
          <a:bodyPr/>
          <a:lstStyle/>
          <a:p>
            <a:pPr>
              <a:defRPr/>
            </a:pPr>
            <a:fld id="{9FACC46A-CC41-450A-B3E8-A905F6525F88}" type="slidenum">
              <a:rPr lang="en-US" smtClean="0"/>
              <a:pPr>
                <a:defRPr/>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fade">
                                      <p:cBhvr>
                                        <p:cTn id="17" dur="2000"/>
                                        <p:tgtEl>
                                          <p:spTgt spid="102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Letters</a:t>
            </a:r>
            <a:endParaRPr lang="en-US" dirty="0"/>
          </a:p>
        </p:txBody>
      </p:sp>
      <p:sp>
        <p:nvSpPr>
          <p:cNvPr id="3" name="Content Placeholder 2"/>
          <p:cNvSpPr>
            <a:spLocks noGrp="1"/>
          </p:cNvSpPr>
          <p:nvPr>
            <p:ph idx="1"/>
          </p:nvPr>
        </p:nvSpPr>
        <p:spPr>
          <a:xfrm>
            <a:off x="251520" y="1981200"/>
            <a:ext cx="8435280" cy="3886200"/>
          </a:xfrm>
        </p:spPr>
        <p:txBody>
          <a:bodyPr/>
          <a:lstStyle/>
          <a:p>
            <a:r>
              <a:rPr lang="en-US" sz="2800" dirty="0"/>
              <a:t>You may </a:t>
            </a:r>
            <a:r>
              <a:rPr lang="en-US" sz="2800" i="1" dirty="0">
                <a:solidFill>
                  <a:srgbClr val="FF0000"/>
                </a:solidFill>
              </a:rPr>
              <a:t>disagree </a:t>
            </a:r>
            <a:r>
              <a:rPr lang="en-US" sz="2800" i="1" dirty="0"/>
              <a:t>with </a:t>
            </a:r>
            <a:r>
              <a:rPr lang="en-US" sz="2800" i="1" dirty="0" smtClean="0"/>
              <a:t>the interpretation </a:t>
            </a:r>
            <a:r>
              <a:rPr lang="en-US" sz="2800" i="1" dirty="0"/>
              <a:t>of the results</a:t>
            </a:r>
            <a:r>
              <a:rPr lang="en-US" sz="2800" dirty="0"/>
              <a:t>, </a:t>
            </a:r>
            <a:r>
              <a:rPr lang="en-US" sz="2800" i="1" dirty="0"/>
              <a:t>have </a:t>
            </a:r>
            <a:r>
              <a:rPr lang="en-US" sz="2800" i="1" dirty="0">
                <a:solidFill>
                  <a:srgbClr val="FF0000"/>
                </a:solidFill>
              </a:rPr>
              <a:t>further information </a:t>
            </a:r>
            <a:r>
              <a:rPr lang="en-US" sz="2800" i="1" dirty="0"/>
              <a:t>to </a:t>
            </a:r>
            <a:r>
              <a:rPr lang="en-US" sz="2800" i="1" dirty="0" smtClean="0"/>
              <a:t>add to </a:t>
            </a:r>
            <a:r>
              <a:rPr lang="en-US" sz="2800" i="1" dirty="0"/>
              <a:t>a publication</a:t>
            </a:r>
            <a:r>
              <a:rPr lang="en-US" sz="2800" dirty="0"/>
              <a:t>, or </a:t>
            </a:r>
            <a:r>
              <a:rPr lang="en-US" sz="2800" i="1" dirty="0"/>
              <a:t>have a</a:t>
            </a:r>
            <a:r>
              <a:rPr lang="en-US" sz="2800" i="1" dirty="0">
                <a:solidFill>
                  <a:srgbClr val="FF0000"/>
                </a:solidFill>
              </a:rPr>
              <a:t> novel comment </a:t>
            </a:r>
            <a:r>
              <a:rPr lang="en-US" sz="2800" i="1" dirty="0"/>
              <a:t>to make</a:t>
            </a:r>
            <a:r>
              <a:rPr lang="en-US" sz="2800" dirty="0"/>
              <a:t>.</a:t>
            </a:r>
            <a:endParaRPr lang="en-US" sz="2800" u="sng" dirty="0">
              <a:solidFill>
                <a:srgbClr val="FFC000"/>
              </a:solidFill>
            </a:endParaRP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30</a:t>
            </a:fld>
            <a:endParaRPr lang="en-US"/>
          </a:p>
        </p:txBody>
      </p:sp>
    </p:spTree>
    <p:extLst>
      <p:ext uri="{BB962C8B-B14F-4D97-AF65-F5344CB8AC3E}">
        <p14:creationId xmlns:p14="http://schemas.microsoft.com/office/powerpoint/2010/main" xmlns="" val="24969970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Letters</a:t>
            </a:r>
            <a:endParaRPr lang="en-US" dirty="0"/>
          </a:p>
        </p:txBody>
      </p:sp>
      <p:sp>
        <p:nvSpPr>
          <p:cNvPr id="3" name="Content Placeholder 2"/>
          <p:cNvSpPr>
            <a:spLocks noGrp="1"/>
          </p:cNvSpPr>
          <p:nvPr>
            <p:ph idx="1"/>
          </p:nvPr>
        </p:nvSpPr>
        <p:spPr>
          <a:xfrm>
            <a:off x="251520" y="1981200"/>
            <a:ext cx="8435280" cy="3886200"/>
          </a:xfrm>
        </p:spPr>
        <p:txBody>
          <a:bodyPr/>
          <a:lstStyle/>
          <a:p>
            <a:r>
              <a:rPr lang="en-US" sz="2800" dirty="0" smtClean="0"/>
              <a:t>If you decide to write a letter, it needs to carry </a:t>
            </a:r>
            <a:r>
              <a:rPr lang="en-US" sz="2800" dirty="0" smtClean="0">
                <a:solidFill>
                  <a:srgbClr val="FF0000"/>
                </a:solidFill>
              </a:rPr>
              <a:t>a clear and succinct </a:t>
            </a:r>
            <a:r>
              <a:rPr lang="en-US" sz="2800" dirty="0" smtClean="0"/>
              <a:t>message</a:t>
            </a:r>
          </a:p>
          <a:p>
            <a:r>
              <a:rPr lang="en-US" sz="2800" kern="1200" dirty="0" smtClean="0">
                <a:latin typeface="Arial" pitchFamily="34" charset="0"/>
                <a:cs typeface="Arial" pitchFamily="34" charset="0"/>
              </a:rPr>
              <a:t>Only consider writing a letter if </a:t>
            </a:r>
            <a:r>
              <a:rPr lang="en-US" sz="2800" i="1" kern="1200" dirty="0" smtClean="0">
                <a:latin typeface="Arial" pitchFamily="34" charset="0"/>
                <a:cs typeface="Arial" pitchFamily="34" charset="0"/>
              </a:rPr>
              <a:t>what you want to say </a:t>
            </a:r>
            <a:r>
              <a:rPr lang="en-US" sz="2800" i="1" kern="1200" dirty="0" smtClean="0">
                <a:solidFill>
                  <a:srgbClr val="FF0000"/>
                </a:solidFill>
                <a:latin typeface="Arial" pitchFamily="34" charset="0"/>
                <a:cs typeface="Arial" pitchFamily="34" charset="0"/>
              </a:rPr>
              <a:t>justifies </a:t>
            </a:r>
            <a:r>
              <a:rPr lang="en-US" sz="2800" i="1" kern="1200" dirty="0" smtClean="0">
                <a:latin typeface="Arial" pitchFamily="34" charset="0"/>
                <a:cs typeface="Arial" pitchFamily="34" charset="0"/>
              </a:rPr>
              <a:t>a communication</a:t>
            </a:r>
            <a:r>
              <a:rPr lang="en-US" sz="2800" kern="1200" dirty="0" smtClean="0">
                <a:latin typeface="Arial" pitchFamily="34" charset="0"/>
                <a:cs typeface="Arial" pitchFamily="34" charset="0"/>
              </a:rPr>
              <a:t>.</a:t>
            </a:r>
            <a:endParaRPr lang="en-US" sz="2800"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31</a:t>
            </a:fld>
            <a:endParaRPr lang="en-US"/>
          </a:p>
        </p:txBody>
      </p:sp>
    </p:spTree>
    <p:extLst>
      <p:ext uri="{BB962C8B-B14F-4D97-AF65-F5344CB8AC3E}">
        <p14:creationId xmlns:p14="http://schemas.microsoft.com/office/powerpoint/2010/main" xmlns="" val="22612715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Letters</a:t>
            </a:r>
            <a:endParaRPr lang="en-US" dirty="0"/>
          </a:p>
        </p:txBody>
      </p:sp>
      <p:sp>
        <p:nvSpPr>
          <p:cNvPr id="3" name="Content Placeholder 2"/>
          <p:cNvSpPr>
            <a:spLocks noGrp="1"/>
          </p:cNvSpPr>
          <p:nvPr>
            <p:ph idx="1"/>
          </p:nvPr>
        </p:nvSpPr>
        <p:spPr/>
        <p:txBody>
          <a:bodyPr/>
          <a:lstStyle/>
          <a:p>
            <a:r>
              <a:rPr lang="en-US" sz="2800" dirty="0" smtClean="0"/>
              <a:t>Limit yourself to making a </a:t>
            </a:r>
            <a:r>
              <a:rPr lang="en-US" sz="2800" b="1" dirty="0" smtClean="0"/>
              <a:t>single point</a:t>
            </a:r>
            <a:r>
              <a:rPr lang="en-US" sz="2800" dirty="0" smtClean="0"/>
              <a:t>. Do not try to combine two or more ideas into a short letter. </a:t>
            </a:r>
          </a:p>
          <a:p>
            <a:r>
              <a:rPr lang="en-US" dirty="0" smtClean="0">
                <a:solidFill>
                  <a:srgbClr val="00B050"/>
                </a:solidFill>
              </a:rPr>
              <a:t>Stick to the point</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Letters</a:t>
            </a:r>
            <a:endParaRPr lang="en-US" dirty="0"/>
          </a:p>
        </p:txBody>
      </p:sp>
      <p:sp>
        <p:nvSpPr>
          <p:cNvPr id="3" name="Content Placeholder 2"/>
          <p:cNvSpPr>
            <a:spLocks noGrp="1"/>
          </p:cNvSpPr>
          <p:nvPr>
            <p:ph idx="1"/>
          </p:nvPr>
        </p:nvSpPr>
        <p:spPr>
          <a:xfrm>
            <a:off x="251520" y="1981200"/>
            <a:ext cx="8435280" cy="3886200"/>
          </a:xfrm>
        </p:spPr>
        <p:txBody>
          <a:bodyPr/>
          <a:lstStyle/>
          <a:p>
            <a:pPr marL="0" indent="0">
              <a:buNone/>
            </a:pPr>
            <a:endParaRPr lang="en-US" sz="2800" dirty="0" smtClean="0"/>
          </a:p>
          <a:p>
            <a:r>
              <a:rPr lang="en-US" sz="2800" dirty="0" smtClean="0"/>
              <a:t>Before </a:t>
            </a:r>
            <a:r>
              <a:rPr lang="en-US" sz="2800" dirty="0"/>
              <a:t>you begin writing, it is best </a:t>
            </a:r>
            <a:r>
              <a:rPr lang="en-US" sz="2800" dirty="0" smtClean="0"/>
              <a:t>to:</a:t>
            </a:r>
          </a:p>
          <a:p>
            <a:pPr marL="0" indent="0">
              <a:buNone/>
            </a:pPr>
            <a:r>
              <a:rPr lang="en-US" sz="2800" dirty="0" smtClean="0"/>
              <a:t> </a:t>
            </a:r>
            <a:r>
              <a:rPr lang="en-US" sz="2800" dirty="0"/>
              <a:t>read </a:t>
            </a:r>
            <a:r>
              <a:rPr lang="en-US" sz="2800" dirty="0" smtClean="0"/>
              <a:t>the </a:t>
            </a:r>
            <a:r>
              <a:rPr lang="en-US" sz="2800" dirty="0" smtClean="0">
                <a:solidFill>
                  <a:srgbClr val="FF0000"/>
                </a:solidFill>
              </a:rPr>
              <a:t>correspondence </a:t>
            </a:r>
            <a:r>
              <a:rPr lang="en-US" sz="2800" dirty="0">
                <a:solidFill>
                  <a:srgbClr val="FF0000"/>
                </a:solidFill>
              </a:rPr>
              <a:t>section </a:t>
            </a:r>
            <a:r>
              <a:rPr lang="en-US" sz="2800" dirty="0"/>
              <a:t>of recent issues of the journal to get a feel for the </a:t>
            </a:r>
            <a:r>
              <a:rPr lang="en-US" sz="2800" dirty="0">
                <a:solidFill>
                  <a:srgbClr val="FF0000"/>
                </a:solidFill>
              </a:rPr>
              <a:t>type and style</a:t>
            </a:r>
            <a:r>
              <a:rPr lang="en-US" sz="2800" dirty="0"/>
              <a:t> of letter that is </a:t>
            </a:r>
            <a:r>
              <a:rPr lang="en-US" sz="2800" dirty="0" smtClean="0"/>
              <a:t>published</a:t>
            </a:r>
          </a:p>
          <a:p>
            <a:pPr marL="0" indent="0">
              <a:buNone/>
            </a:pPr>
            <a:r>
              <a:rPr lang="en-US" sz="2800" dirty="0"/>
              <a:t>Read the Instructions to authors</a:t>
            </a:r>
            <a:endParaRPr lang="en-US" sz="2800" dirty="0" smtClean="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33</a:t>
            </a:fld>
            <a:endParaRPr lang="en-US"/>
          </a:p>
        </p:txBody>
      </p:sp>
    </p:spTree>
    <p:extLst>
      <p:ext uri="{BB962C8B-B14F-4D97-AF65-F5344CB8AC3E}">
        <p14:creationId xmlns:p14="http://schemas.microsoft.com/office/powerpoint/2010/main" xmlns="" val="6815637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Letters  </a:t>
            </a:r>
            <a:endParaRPr lang="en-US" sz="3600" dirty="0"/>
          </a:p>
        </p:txBody>
      </p:sp>
      <p:sp>
        <p:nvSpPr>
          <p:cNvPr id="3" name="Content Placeholder 2"/>
          <p:cNvSpPr>
            <a:spLocks noGrp="1"/>
          </p:cNvSpPr>
          <p:nvPr>
            <p:ph idx="1"/>
          </p:nvPr>
        </p:nvSpPr>
        <p:spPr>
          <a:xfrm>
            <a:off x="457200" y="1785926"/>
            <a:ext cx="8229600" cy="4429156"/>
          </a:xfrm>
        </p:spPr>
        <p:txBody>
          <a:bodyPr/>
          <a:lstStyle/>
          <a:p>
            <a:r>
              <a:rPr lang="en-US" dirty="0" smtClean="0"/>
              <a:t>The </a:t>
            </a:r>
            <a:r>
              <a:rPr lang="en-US" i="1" dirty="0" smtClean="0"/>
              <a:t>Journal of the American Medical Association (JAMA), for example, states,</a:t>
            </a:r>
          </a:p>
          <a:p>
            <a:pPr>
              <a:buFont typeface="Wingdings" panose="05000000000000000000" pitchFamily="2" charset="2"/>
              <a:buChar char="Ø"/>
            </a:pPr>
            <a:r>
              <a:rPr lang="en-US" i="1" dirty="0" smtClean="0"/>
              <a:t> “Letters discussing </a:t>
            </a:r>
            <a:r>
              <a:rPr lang="en-US" i="1" dirty="0" smtClean="0">
                <a:solidFill>
                  <a:srgbClr val="FF0000"/>
                </a:solidFill>
              </a:rPr>
              <a:t>a </a:t>
            </a:r>
            <a:r>
              <a:rPr lang="en-US" dirty="0" smtClean="0">
                <a:solidFill>
                  <a:srgbClr val="FF0000"/>
                </a:solidFill>
              </a:rPr>
              <a:t>recent </a:t>
            </a:r>
            <a:r>
              <a:rPr lang="en-US" dirty="0" smtClean="0"/>
              <a:t>JAMA article should be received within </a:t>
            </a:r>
            <a:r>
              <a:rPr lang="en-US" u="sng" dirty="0" smtClean="0">
                <a:solidFill>
                  <a:srgbClr val="FF0000"/>
                </a:solidFill>
              </a:rPr>
              <a:t>4 weeks </a:t>
            </a:r>
            <a:r>
              <a:rPr lang="en-US" dirty="0" smtClean="0"/>
              <a:t>of the article’s publication and should not exceed </a:t>
            </a:r>
            <a:r>
              <a:rPr lang="en-US" u="sng" dirty="0" smtClean="0">
                <a:solidFill>
                  <a:srgbClr val="FF0000"/>
                </a:solidFill>
              </a:rPr>
              <a:t>400 words </a:t>
            </a:r>
            <a:r>
              <a:rPr lang="en-US" dirty="0" smtClean="0"/>
              <a:t>of text and </a:t>
            </a:r>
            <a:r>
              <a:rPr lang="en-US" u="sng" dirty="0" smtClean="0">
                <a:solidFill>
                  <a:srgbClr val="FF0000"/>
                </a:solidFill>
              </a:rPr>
              <a:t>5 references</a:t>
            </a:r>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14346"/>
          </a:xfrm>
        </p:spPr>
        <p:txBody>
          <a:bodyPr>
            <a:normAutofit fontScale="90000"/>
          </a:bodyPr>
          <a:lstStyle/>
          <a:p>
            <a:r>
              <a:rPr lang="en-US" dirty="0" smtClean="0"/>
              <a:t>Example of AJPH guideline:</a:t>
            </a:r>
            <a:endParaRPr lang="en-US" dirty="0"/>
          </a:p>
        </p:txBody>
      </p:sp>
      <p:sp>
        <p:nvSpPr>
          <p:cNvPr id="3" name="Content Placeholder 2"/>
          <p:cNvSpPr>
            <a:spLocks noGrp="1"/>
          </p:cNvSpPr>
          <p:nvPr>
            <p:ph idx="1"/>
          </p:nvPr>
        </p:nvSpPr>
        <p:spPr>
          <a:xfrm>
            <a:off x="457200" y="1214422"/>
            <a:ext cx="8229600" cy="5000660"/>
          </a:xfrm>
        </p:spPr>
        <p:txBody>
          <a:bodyPr/>
          <a:lstStyle/>
          <a:p>
            <a:pPr algn="just"/>
            <a:r>
              <a:rPr lang="en-US" dirty="0" smtClean="0"/>
              <a:t>Letters to the Editor referring to </a:t>
            </a:r>
            <a:r>
              <a:rPr lang="en-US" dirty="0" smtClean="0">
                <a:solidFill>
                  <a:srgbClr val="FF0000"/>
                </a:solidFill>
              </a:rPr>
              <a:t>a recent AJPH article</a:t>
            </a:r>
            <a:r>
              <a:rPr lang="en-US" dirty="0" smtClean="0"/>
              <a:t> are encouraged </a:t>
            </a:r>
            <a:r>
              <a:rPr lang="en-US" dirty="0" smtClean="0">
                <a:solidFill>
                  <a:srgbClr val="FF0000"/>
                </a:solidFill>
              </a:rPr>
              <a:t>up to </a:t>
            </a:r>
            <a:r>
              <a:rPr lang="en-US" u="sng" dirty="0" smtClean="0">
                <a:solidFill>
                  <a:srgbClr val="FF0000"/>
                </a:solidFill>
              </a:rPr>
              <a:t>3 months after </a:t>
            </a:r>
            <a:r>
              <a:rPr lang="en-US" dirty="0" smtClean="0"/>
              <a:t>the appearance of a published paper…….Text is limited to </a:t>
            </a:r>
            <a:r>
              <a:rPr lang="en-US" u="sng" dirty="0" smtClean="0">
                <a:solidFill>
                  <a:srgbClr val="FF0000"/>
                </a:solidFill>
              </a:rPr>
              <a:t>400 words</a:t>
            </a:r>
            <a:r>
              <a:rPr lang="en-US" u="sng" dirty="0" smtClean="0"/>
              <a:t> and </a:t>
            </a:r>
            <a:r>
              <a:rPr lang="en-US" u="sng" dirty="0" smtClean="0">
                <a:solidFill>
                  <a:srgbClr val="FF0000"/>
                </a:solidFill>
              </a:rPr>
              <a:t>10 references</a:t>
            </a:r>
            <a:r>
              <a:rPr lang="en-US" dirty="0" smtClean="0"/>
              <a:t>. </a:t>
            </a:r>
            <a:r>
              <a:rPr lang="en-US" dirty="0" smtClean="0">
                <a:solidFill>
                  <a:srgbClr val="FF0000"/>
                </a:solidFill>
              </a:rPr>
              <a:t>A single </a:t>
            </a:r>
            <a:r>
              <a:rPr lang="en-US" u="sng" dirty="0" smtClean="0"/>
              <a:t>table</a:t>
            </a:r>
            <a:r>
              <a:rPr lang="en-US" dirty="0" smtClean="0"/>
              <a:t>, </a:t>
            </a:r>
            <a:r>
              <a:rPr lang="en-US" u="sng" dirty="0" smtClean="0"/>
              <a:t>figure</a:t>
            </a:r>
            <a:r>
              <a:rPr lang="en-US" dirty="0" smtClean="0"/>
              <a:t>, or </a:t>
            </a:r>
            <a:r>
              <a:rPr lang="en-US" u="sng" dirty="0" smtClean="0"/>
              <a:t>image</a:t>
            </a:r>
            <a:r>
              <a:rPr lang="en-US" dirty="0" smtClean="0"/>
              <a:t> is permissible. </a:t>
            </a:r>
          </a:p>
          <a:p>
            <a:pPr marL="0" indent="0" algn="just">
              <a:buNone/>
            </a:pPr>
            <a:r>
              <a:rPr lang="en-US" dirty="0" smtClean="0"/>
              <a:t>As of July 1, 2012, Letters to the Editor and Responses will be published </a:t>
            </a:r>
            <a:r>
              <a:rPr lang="en-US" u="sng" dirty="0" smtClean="0">
                <a:solidFill>
                  <a:srgbClr val="FF0000"/>
                </a:solidFill>
              </a:rPr>
              <a:t>online only</a:t>
            </a:r>
            <a:r>
              <a:rPr lang="en-US" dirty="0" smtClean="0"/>
              <a:t>, to improve timeliness and debate. </a:t>
            </a: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letters</a:t>
            </a:r>
            <a:endParaRPr lang="en-US" dirty="0"/>
          </a:p>
        </p:txBody>
      </p:sp>
      <p:sp>
        <p:nvSpPr>
          <p:cNvPr id="3" name="Content Placeholder 2"/>
          <p:cNvSpPr>
            <a:spLocks noGrp="1"/>
          </p:cNvSpPr>
          <p:nvPr>
            <p:ph idx="1"/>
          </p:nvPr>
        </p:nvSpPr>
        <p:spPr/>
        <p:txBody>
          <a:bodyPr/>
          <a:lstStyle/>
          <a:p>
            <a:r>
              <a:rPr lang="en-US" kern="1200" dirty="0" smtClean="0">
                <a:latin typeface="Arial" pitchFamily="34" charset="0"/>
                <a:cs typeface="Arial" pitchFamily="34" charset="0"/>
              </a:rPr>
              <a:t>Peer review??</a:t>
            </a:r>
          </a:p>
          <a:p>
            <a:r>
              <a:rPr lang="en-US" dirty="0"/>
              <a:t>How to write clear letters</a:t>
            </a:r>
            <a:r>
              <a:rPr lang="en-US" dirty="0" smtClean="0"/>
              <a:t>??</a:t>
            </a:r>
          </a:p>
          <a:p>
            <a:r>
              <a:rPr lang="en-US" dirty="0" smtClean="0">
                <a:solidFill>
                  <a:srgbClr val="FF0000"/>
                </a:solidFill>
              </a:rPr>
              <a:t>Length of letter ??</a:t>
            </a:r>
            <a:r>
              <a:rPr lang="fa-IR" dirty="0" smtClean="0">
                <a:solidFill>
                  <a:srgbClr val="FF0000"/>
                </a:solidFill>
              </a:rPr>
              <a:t> </a:t>
            </a:r>
            <a:r>
              <a:rPr lang="en-US" u="sng" dirty="0">
                <a:solidFill>
                  <a:schemeClr val="tx1"/>
                </a:solidFill>
                <a:latin typeface="Arial" pitchFamily="34" charset="0"/>
                <a:cs typeface="Arial" pitchFamily="34" charset="0"/>
              </a:rPr>
              <a:t>500 words </a:t>
            </a:r>
            <a:r>
              <a:rPr lang="en-US" dirty="0">
                <a:solidFill>
                  <a:schemeClr val="tx1"/>
                </a:solidFill>
                <a:latin typeface="Arial" pitchFamily="34" charset="0"/>
                <a:cs typeface="Arial" pitchFamily="34" charset="0"/>
              </a:rPr>
              <a:t>or </a:t>
            </a:r>
            <a:r>
              <a:rPr lang="en-US" u="sng" dirty="0">
                <a:solidFill>
                  <a:schemeClr val="tx1"/>
                </a:solidFill>
                <a:latin typeface="Arial" pitchFamily="34" charset="0"/>
                <a:cs typeface="Arial" pitchFamily="34" charset="0"/>
              </a:rPr>
              <a:t>two pages </a:t>
            </a:r>
            <a:endParaRPr lang="en-US" u="sng" dirty="0" smtClean="0">
              <a:solidFill>
                <a:srgbClr val="FF0000"/>
              </a:solidFill>
            </a:endParaRPr>
          </a:p>
          <a:p>
            <a:r>
              <a:rPr lang="en-US" kern="1200" dirty="0">
                <a:latin typeface="Arial" pitchFamily="34" charset="0"/>
                <a:cs typeface="Arial" pitchFamily="34" charset="0"/>
              </a:rPr>
              <a:t>The number of authors </a:t>
            </a:r>
            <a:r>
              <a:rPr lang="en-US" kern="1200" dirty="0" smtClean="0">
                <a:latin typeface="Arial" pitchFamily="34" charset="0"/>
                <a:cs typeface="Arial" pitchFamily="34" charset="0"/>
              </a:rPr>
              <a:t>??</a:t>
            </a:r>
            <a:r>
              <a:rPr lang="fa-IR" kern="1200" dirty="0" smtClean="0">
                <a:latin typeface="Arial" pitchFamily="34" charset="0"/>
                <a:cs typeface="Arial" pitchFamily="34" charset="0"/>
              </a:rPr>
              <a:t> </a:t>
            </a:r>
            <a:r>
              <a:rPr lang="en-US" u="sng" dirty="0">
                <a:solidFill>
                  <a:schemeClr val="tx1"/>
                </a:solidFill>
                <a:latin typeface="Arial" pitchFamily="34" charset="0"/>
                <a:cs typeface="Arial" pitchFamily="34" charset="0"/>
              </a:rPr>
              <a:t>four to six</a:t>
            </a:r>
            <a:r>
              <a:rPr lang="en-US" dirty="0" smtClean="0">
                <a:solidFill>
                  <a:schemeClr val="tx1"/>
                </a:solidFill>
                <a:latin typeface="Arial" pitchFamily="34" charset="0"/>
                <a:cs typeface="Arial" pitchFamily="34" charset="0"/>
              </a:rPr>
              <a:t>,</a:t>
            </a:r>
            <a:endParaRPr lang="en-US" kern="1200" dirty="0" smtClean="0">
              <a:latin typeface="Arial" pitchFamily="34" charset="0"/>
              <a:cs typeface="Arial" pitchFamily="34" charset="0"/>
            </a:endParaRPr>
          </a:p>
          <a:p>
            <a:r>
              <a:rPr lang="en-US" kern="1200" dirty="0" smtClean="0">
                <a:latin typeface="Arial" pitchFamily="34" charset="0"/>
                <a:cs typeface="Arial" pitchFamily="34" charset="0"/>
              </a:rPr>
              <a:t>The </a:t>
            </a:r>
            <a:r>
              <a:rPr lang="en-US" kern="1200" dirty="0">
                <a:latin typeface="Arial" pitchFamily="34" charset="0"/>
                <a:cs typeface="Arial" pitchFamily="34" charset="0"/>
              </a:rPr>
              <a:t>number of </a:t>
            </a:r>
            <a:r>
              <a:rPr lang="en-US" kern="1200" dirty="0" smtClean="0">
                <a:latin typeface="Arial" pitchFamily="34" charset="0"/>
                <a:cs typeface="Arial" pitchFamily="34" charset="0"/>
              </a:rPr>
              <a:t>references??</a:t>
            </a:r>
            <a:r>
              <a:rPr lang="fa-IR" kern="1200" dirty="0" smtClean="0">
                <a:latin typeface="Arial" pitchFamily="34" charset="0"/>
                <a:cs typeface="Arial" pitchFamily="34" charset="0"/>
              </a:rPr>
              <a:t> </a:t>
            </a:r>
            <a:r>
              <a:rPr lang="en-US" u="sng" dirty="0">
                <a:solidFill>
                  <a:schemeClr val="tx1"/>
                </a:solidFill>
                <a:latin typeface="Arial" pitchFamily="34" charset="0"/>
                <a:cs typeface="Arial" pitchFamily="34" charset="0"/>
              </a:rPr>
              <a:t>less than five </a:t>
            </a:r>
            <a:endParaRPr lang="en-US" u="sng" dirty="0">
              <a:solidFill>
                <a:srgbClr val="FF0000"/>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36</a:t>
            </a:fld>
            <a:endParaRPr lang="en-US"/>
          </a:p>
        </p:txBody>
      </p:sp>
    </p:spTree>
    <p:extLst>
      <p:ext uri="{BB962C8B-B14F-4D97-AF65-F5344CB8AC3E}">
        <p14:creationId xmlns:p14="http://schemas.microsoft.com/office/powerpoint/2010/main" xmlns="" val="6175795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37</a:t>
            </a:fld>
            <a:endParaRPr lang="en-US"/>
          </a:p>
        </p:txBody>
      </p:sp>
      <p:pic>
        <p:nvPicPr>
          <p:cNvPr id="7" name="Picture 6"/>
          <p:cNvPicPr>
            <a:picLocks noChangeAspect="1"/>
          </p:cNvPicPr>
          <p:nvPr/>
        </p:nvPicPr>
        <p:blipFill>
          <a:blip r:embed="rId3" cstate="print"/>
          <a:stretch>
            <a:fillRect/>
          </a:stretch>
        </p:blipFill>
        <p:spPr>
          <a:xfrm>
            <a:off x="2062162" y="471487"/>
            <a:ext cx="5019675" cy="5915025"/>
          </a:xfrm>
          <a:prstGeom prst="rect">
            <a:avLst/>
          </a:prstGeom>
        </p:spPr>
      </p:pic>
    </p:spTree>
    <p:extLst>
      <p:ext uri="{BB962C8B-B14F-4D97-AF65-F5344CB8AC3E}">
        <p14:creationId xmlns:p14="http://schemas.microsoft.com/office/powerpoint/2010/main" xmlns="" val="12770006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57200"/>
            <a:ext cx="8229600" cy="991344"/>
          </a:xfrm>
        </p:spPr>
        <p:txBody>
          <a:bodyPr/>
          <a:lstStyle/>
          <a:p>
            <a:r>
              <a:rPr lang="en-US" dirty="0" smtClean="0"/>
              <a:t>Letters</a:t>
            </a:r>
            <a:endParaRPr lang="en-US" dirty="0"/>
          </a:p>
        </p:txBody>
      </p:sp>
      <p:sp>
        <p:nvSpPr>
          <p:cNvPr id="4" name="Content Placeholder 3"/>
          <p:cNvSpPr>
            <a:spLocks noGrp="1"/>
          </p:cNvSpPr>
          <p:nvPr>
            <p:ph idx="1"/>
          </p:nvPr>
        </p:nvSpPr>
        <p:spPr>
          <a:xfrm>
            <a:off x="107504" y="1448544"/>
            <a:ext cx="8928992" cy="5076800"/>
          </a:xfrm>
        </p:spPr>
        <p:txBody>
          <a:bodyPr/>
          <a:lstStyle/>
          <a:p>
            <a:r>
              <a:rPr lang="en-US" sz="2800" kern="1200" dirty="0">
                <a:latin typeface="Arial" pitchFamily="34" charset="0"/>
                <a:cs typeface="Arial" pitchFamily="34" charset="0"/>
              </a:rPr>
              <a:t>If you feel the need to </a:t>
            </a:r>
            <a:r>
              <a:rPr lang="en-US" sz="2800" kern="1200" dirty="0" smtClean="0">
                <a:latin typeface="Arial" pitchFamily="34" charset="0"/>
                <a:cs typeface="Arial" pitchFamily="34" charset="0"/>
              </a:rPr>
              <a:t>criticize </a:t>
            </a:r>
            <a:r>
              <a:rPr lang="en-US" sz="2800" kern="1200" dirty="0">
                <a:latin typeface="Arial" pitchFamily="34" charset="0"/>
                <a:cs typeface="Arial" pitchFamily="34" charset="0"/>
              </a:rPr>
              <a:t>the work of others in print, you must put forward a </a:t>
            </a:r>
            <a:r>
              <a:rPr lang="en-US" sz="2800" kern="1200" dirty="0">
                <a:solidFill>
                  <a:srgbClr val="FF0000"/>
                </a:solidFill>
                <a:latin typeface="Arial" pitchFamily="34" charset="0"/>
                <a:cs typeface="Arial" pitchFamily="34" charset="0"/>
              </a:rPr>
              <a:t>reasoned argument </a:t>
            </a:r>
            <a:r>
              <a:rPr lang="en-US" sz="2800" kern="1200" dirty="0">
                <a:latin typeface="Arial" pitchFamily="34" charset="0"/>
                <a:cs typeface="Arial" pitchFamily="34" charset="0"/>
              </a:rPr>
              <a:t>rather than make </a:t>
            </a:r>
            <a:r>
              <a:rPr lang="en-US" sz="2800" kern="1200" dirty="0">
                <a:solidFill>
                  <a:srgbClr val="FF0000"/>
                </a:solidFill>
                <a:latin typeface="Arial" pitchFamily="34" charset="0"/>
                <a:cs typeface="Arial" pitchFamily="34" charset="0"/>
              </a:rPr>
              <a:t>general </a:t>
            </a:r>
            <a:r>
              <a:rPr lang="en-US" sz="2800" kern="1200" dirty="0" smtClean="0">
                <a:solidFill>
                  <a:srgbClr val="FF0000"/>
                </a:solidFill>
                <a:latin typeface="Arial" pitchFamily="34" charset="0"/>
                <a:cs typeface="Arial" pitchFamily="34" charset="0"/>
              </a:rPr>
              <a:t>comments</a:t>
            </a:r>
            <a:r>
              <a:rPr lang="en-US" sz="2800" kern="1200" dirty="0" smtClean="0">
                <a:latin typeface="Arial" pitchFamily="34" charset="0"/>
                <a:cs typeface="Arial" pitchFamily="34" charset="0"/>
              </a:rPr>
              <a:t>….. </a:t>
            </a:r>
            <a:r>
              <a:rPr lang="en-US" sz="2800" kern="1200" dirty="0">
                <a:latin typeface="Arial" pitchFamily="34" charset="0"/>
                <a:cs typeface="Arial" pitchFamily="34" charset="0"/>
              </a:rPr>
              <a:t>introduce a </a:t>
            </a:r>
            <a:r>
              <a:rPr lang="en-US" sz="2800" kern="1200" dirty="0">
                <a:solidFill>
                  <a:srgbClr val="FF0000"/>
                </a:solidFill>
                <a:latin typeface="Arial" pitchFamily="34" charset="0"/>
                <a:cs typeface="Arial" pitchFamily="34" charset="0"/>
              </a:rPr>
              <a:t>new </a:t>
            </a:r>
            <a:r>
              <a:rPr lang="en-US" sz="2800" kern="1200" dirty="0" smtClean="0">
                <a:solidFill>
                  <a:srgbClr val="FF0000"/>
                </a:solidFill>
                <a:latin typeface="Arial" pitchFamily="34" charset="0"/>
                <a:cs typeface="Arial" pitchFamily="34" charset="0"/>
              </a:rPr>
              <a:t>and different </a:t>
            </a:r>
            <a:r>
              <a:rPr lang="en-US" sz="2800" kern="1200" dirty="0">
                <a:latin typeface="Arial" pitchFamily="34" charset="0"/>
                <a:cs typeface="Arial" pitchFamily="34" charset="0"/>
              </a:rPr>
              <a:t>perspective</a:t>
            </a:r>
            <a:r>
              <a:rPr lang="en-US" sz="2800" kern="1200" dirty="0" smtClean="0">
                <a:latin typeface="Arial" pitchFamily="34" charset="0"/>
                <a:cs typeface="Arial" pitchFamily="34" charset="0"/>
              </a:rPr>
              <a:t> </a:t>
            </a:r>
          </a:p>
          <a:p>
            <a:r>
              <a:rPr lang="en-US" sz="2800" kern="1200" dirty="0">
                <a:latin typeface="Arial" pitchFamily="34" charset="0"/>
                <a:cs typeface="Arial" pitchFamily="34" charset="0"/>
              </a:rPr>
              <a:t>Always be </a:t>
            </a:r>
            <a:r>
              <a:rPr lang="en-US" sz="2800" kern="1200" dirty="0">
                <a:solidFill>
                  <a:srgbClr val="FF0000"/>
                </a:solidFill>
                <a:latin typeface="Arial" pitchFamily="34" charset="0"/>
                <a:cs typeface="Arial" pitchFamily="34" charset="0"/>
              </a:rPr>
              <a:t>polite and constructive </a:t>
            </a:r>
            <a:r>
              <a:rPr lang="en-US" sz="2800" kern="1200" dirty="0">
                <a:latin typeface="Arial" pitchFamily="34" charset="0"/>
                <a:cs typeface="Arial" pitchFamily="34" charset="0"/>
              </a:rPr>
              <a:t>rather than arrogant and critical. </a:t>
            </a:r>
            <a:endParaRPr lang="en-US" sz="2800" kern="1200" dirty="0" smtClean="0">
              <a:latin typeface="Arial" pitchFamily="34" charset="0"/>
              <a:cs typeface="Arial" pitchFamily="34" charset="0"/>
            </a:endParaRPr>
          </a:p>
          <a:p>
            <a:pPr marL="0" indent="0">
              <a:buNone/>
            </a:pPr>
            <a:endParaRPr lang="en-US" sz="2800" kern="1200" dirty="0" smtClean="0">
              <a:latin typeface="Arial" pitchFamily="34" charset="0"/>
              <a:cs typeface="Arial" pitchFamily="34" charset="0"/>
            </a:endParaRPr>
          </a:p>
          <a:p>
            <a:pPr>
              <a:buFont typeface="Wingdings" panose="05000000000000000000" pitchFamily="2" charset="2"/>
              <a:buChar char="Ø"/>
            </a:pPr>
            <a:r>
              <a:rPr lang="en-US" sz="2400" kern="1200" dirty="0">
                <a:solidFill>
                  <a:srgbClr val="FF0000"/>
                </a:solidFill>
                <a:latin typeface="Arial" pitchFamily="34" charset="0"/>
                <a:cs typeface="Arial" pitchFamily="34" charset="0"/>
              </a:rPr>
              <a:t>Rather than </a:t>
            </a:r>
            <a:r>
              <a:rPr lang="en-US" sz="2400" kern="1200" dirty="0">
                <a:latin typeface="Arial" pitchFamily="34" charset="0"/>
                <a:cs typeface="Arial" pitchFamily="34" charset="0"/>
              </a:rPr>
              <a:t>writing </a:t>
            </a:r>
            <a:r>
              <a:rPr lang="en-US" sz="2400" i="1" u="sng" kern="1200" dirty="0">
                <a:latin typeface="Arial" pitchFamily="34" charset="0"/>
                <a:cs typeface="Arial" pitchFamily="34" charset="0"/>
              </a:rPr>
              <a:t>Smith </a:t>
            </a:r>
            <a:r>
              <a:rPr lang="en-US" sz="2400" u="sng" kern="1200" dirty="0">
                <a:latin typeface="Arial" pitchFamily="34" charset="0"/>
                <a:cs typeface="Arial" pitchFamily="34" charset="0"/>
              </a:rPr>
              <a:t>et al. </a:t>
            </a:r>
            <a:r>
              <a:rPr lang="en-US" sz="2400" i="1" u="sng" kern="1200" dirty="0" smtClean="0">
                <a:latin typeface="Arial" pitchFamily="34" charset="0"/>
                <a:cs typeface="Arial" pitchFamily="34" charset="0"/>
              </a:rPr>
              <a:t>were clearly </a:t>
            </a:r>
            <a:r>
              <a:rPr lang="en-US" sz="2400" i="1" u="sng" kern="1200" dirty="0">
                <a:latin typeface="Arial" pitchFamily="34" charset="0"/>
                <a:cs typeface="Arial" pitchFamily="34" charset="0"/>
              </a:rPr>
              <a:t>wrong in their interpretation of their data</a:t>
            </a:r>
            <a:r>
              <a:rPr lang="en-US" sz="2400" kern="1200" dirty="0">
                <a:latin typeface="Arial" pitchFamily="34" charset="0"/>
                <a:cs typeface="Arial" pitchFamily="34" charset="0"/>
              </a:rPr>
              <a:t>, </a:t>
            </a:r>
            <a:r>
              <a:rPr lang="en-US" sz="2400" kern="1200" dirty="0">
                <a:solidFill>
                  <a:srgbClr val="FF0000"/>
                </a:solidFill>
                <a:latin typeface="Arial" pitchFamily="34" charset="0"/>
                <a:cs typeface="Arial" pitchFamily="34" charset="0"/>
              </a:rPr>
              <a:t>it is better </a:t>
            </a:r>
            <a:r>
              <a:rPr lang="en-US" sz="2400" kern="1200" dirty="0" smtClean="0">
                <a:solidFill>
                  <a:srgbClr val="FF0000"/>
                </a:solidFill>
                <a:latin typeface="Arial" pitchFamily="34" charset="0"/>
                <a:cs typeface="Arial" pitchFamily="34" charset="0"/>
              </a:rPr>
              <a:t>to </a:t>
            </a:r>
            <a:r>
              <a:rPr lang="en-US" sz="2400" kern="1200" dirty="0" smtClean="0">
                <a:latin typeface="Arial" pitchFamily="34" charset="0"/>
                <a:cs typeface="Arial" pitchFamily="34" charset="0"/>
              </a:rPr>
              <a:t>couch </a:t>
            </a:r>
            <a:r>
              <a:rPr lang="en-US" sz="2400" kern="1200" dirty="0">
                <a:latin typeface="Arial" pitchFamily="34" charset="0"/>
                <a:cs typeface="Arial" pitchFamily="34" charset="0"/>
              </a:rPr>
              <a:t>this sentiment in a phrase such as </a:t>
            </a:r>
            <a:r>
              <a:rPr lang="en-US" sz="2400" i="1" u="sng" kern="1200" dirty="0">
                <a:latin typeface="Arial" pitchFamily="34" charset="0"/>
                <a:cs typeface="Arial" pitchFamily="34" charset="0"/>
              </a:rPr>
              <a:t>There may </a:t>
            </a:r>
            <a:r>
              <a:rPr lang="en-US" sz="2400" i="1" u="sng" kern="1200" dirty="0" smtClean="0">
                <a:latin typeface="Arial" pitchFamily="34" charset="0"/>
                <a:cs typeface="Arial" pitchFamily="34" charset="0"/>
              </a:rPr>
              <a:t>be another </a:t>
            </a:r>
            <a:r>
              <a:rPr lang="en-US" sz="2400" i="1" u="sng" kern="1200" dirty="0">
                <a:latin typeface="Arial" pitchFamily="34" charset="0"/>
                <a:cs typeface="Arial" pitchFamily="34" charset="0"/>
              </a:rPr>
              <a:t>interpretation of the data presented by Smith </a:t>
            </a:r>
            <a:r>
              <a:rPr lang="en-US" sz="2400" u="sng" kern="1200" dirty="0">
                <a:latin typeface="Arial" pitchFamily="34" charset="0"/>
                <a:cs typeface="Arial" pitchFamily="34" charset="0"/>
              </a:rPr>
              <a:t>et al.</a:t>
            </a:r>
            <a:endParaRPr lang="en-US" sz="2400" u="sng" dirty="0"/>
          </a:p>
          <a:p>
            <a:endParaRPr lang="en-US" kern="1200" dirty="0">
              <a:latin typeface="Arial" pitchFamily="34" charset="0"/>
              <a:cs typeface="Arial" pitchFamily="34" charset="0"/>
            </a:endParaRPr>
          </a:p>
          <a:p>
            <a:endParaRPr lang="en-US" kern="1200" dirty="0">
              <a:latin typeface="Arial" pitchFamily="34" charset="0"/>
              <a:cs typeface="Arial" pitchFamily="34" charset="0"/>
            </a:endParaRPr>
          </a:p>
          <a:p>
            <a:endParaRPr lang="en-US" dirty="0"/>
          </a:p>
        </p:txBody>
      </p:sp>
      <p:sp>
        <p:nvSpPr>
          <p:cNvPr id="2" name="Slide Number Placeholder 1"/>
          <p:cNvSpPr>
            <a:spLocks noGrp="1"/>
          </p:cNvSpPr>
          <p:nvPr>
            <p:ph type="sldNum" sz="quarter" idx="12"/>
          </p:nvPr>
        </p:nvSpPr>
        <p:spPr/>
        <p:txBody>
          <a:bodyPr/>
          <a:lstStyle/>
          <a:p>
            <a:pPr>
              <a:defRPr/>
            </a:pPr>
            <a:fld id="{CF7805F7-D15D-4900-B457-4745F04A23FD}" type="slidenum">
              <a:rPr lang="en-US" smtClean="0"/>
              <a:pPr>
                <a:defRPr/>
              </a:pPr>
              <a:t>38</a:t>
            </a:fld>
            <a:endParaRPr lang="en-US"/>
          </a:p>
        </p:txBody>
      </p:sp>
    </p:spTree>
    <p:extLst>
      <p:ext uri="{BB962C8B-B14F-4D97-AF65-F5344CB8AC3E}">
        <p14:creationId xmlns:p14="http://schemas.microsoft.com/office/powerpoint/2010/main" xmlns="" val="3089432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Structure Of The Letter </a:t>
            </a:r>
            <a:r>
              <a:rPr lang="en-US" sz="3600" dirty="0" smtClean="0">
                <a:solidFill>
                  <a:srgbClr val="FF0000"/>
                </a:solidFill>
              </a:rPr>
              <a:t>To </a:t>
            </a:r>
            <a:r>
              <a:rPr lang="en-US" sz="3600" dirty="0" smtClean="0"/>
              <a:t>The Editor</a:t>
            </a:r>
            <a:endParaRPr lang="en-US" sz="3600" dirty="0"/>
          </a:p>
        </p:txBody>
      </p:sp>
      <p:sp>
        <p:nvSpPr>
          <p:cNvPr id="3" name="Content Placeholder 2"/>
          <p:cNvSpPr>
            <a:spLocks noGrp="1"/>
          </p:cNvSpPr>
          <p:nvPr>
            <p:ph idx="1"/>
          </p:nvPr>
        </p:nvSpPr>
        <p:spPr/>
        <p:txBody>
          <a:bodyPr>
            <a:normAutofit fontScale="77500" lnSpcReduction="20000"/>
          </a:bodyPr>
          <a:lstStyle/>
          <a:p>
            <a:r>
              <a:rPr lang="en-US" sz="2000" dirty="0" smtClean="0"/>
              <a:t>Identify the paper. </a:t>
            </a:r>
          </a:p>
          <a:p>
            <a:pPr lvl="1"/>
            <a:r>
              <a:rPr lang="en-US" sz="1800" dirty="0" smtClean="0"/>
              <a:t>In the first sentence, </a:t>
            </a:r>
            <a:r>
              <a:rPr lang="en-US" sz="1800" u="sng" dirty="0" smtClean="0"/>
              <a:t>cite the paper that is the subject of your comments</a:t>
            </a:r>
            <a:r>
              <a:rPr lang="en-US" sz="1800" dirty="0" smtClean="0"/>
              <a:t>. This becomes your </a:t>
            </a:r>
            <a:r>
              <a:rPr lang="en-US" sz="1800" u="sng" dirty="0" smtClean="0"/>
              <a:t>Reference 1</a:t>
            </a:r>
            <a:r>
              <a:rPr lang="en-US" sz="1800" dirty="0" smtClean="0"/>
              <a:t>.</a:t>
            </a:r>
          </a:p>
          <a:p>
            <a:r>
              <a:rPr lang="en-US" sz="2000" dirty="0" smtClean="0"/>
              <a:t>State why you are writing.</a:t>
            </a:r>
          </a:p>
          <a:p>
            <a:pPr lvl="1"/>
            <a:r>
              <a:rPr lang="en-US" sz="1800" dirty="0" smtClean="0"/>
              <a:t>State your </a:t>
            </a:r>
            <a:r>
              <a:rPr lang="en-US" sz="1800" u="sng" dirty="0" smtClean="0"/>
              <a:t>agreement</a:t>
            </a:r>
            <a:r>
              <a:rPr lang="en-US" sz="1800" dirty="0" smtClean="0"/>
              <a:t>, </a:t>
            </a:r>
            <a:r>
              <a:rPr lang="en-US" sz="1800" u="sng" dirty="0" smtClean="0"/>
              <a:t>disagreement</a:t>
            </a:r>
            <a:r>
              <a:rPr lang="en-US" sz="1800" dirty="0" smtClean="0"/>
              <a:t>, </a:t>
            </a:r>
            <a:r>
              <a:rPr lang="en-US" sz="1800" u="sng" dirty="0" smtClean="0"/>
              <a:t>concern</a:t>
            </a:r>
            <a:r>
              <a:rPr lang="en-US" sz="1800" dirty="0" smtClean="0"/>
              <a:t>, or other reason for writing.</a:t>
            </a:r>
          </a:p>
          <a:p>
            <a:r>
              <a:rPr lang="en-US" sz="2000" dirty="0" smtClean="0"/>
              <a:t>Give evidence. </a:t>
            </a:r>
          </a:p>
          <a:p>
            <a:pPr lvl="1"/>
            <a:r>
              <a:rPr lang="en-US" sz="1800" dirty="0" smtClean="0"/>
              <a:t>The evidence may be from the </a:t>
            </a:r>
            <a:r>
              <a:rPr lang="en-US" sz="1800" u="sng" dirty="0" smtClean="0"/>
              <a:t>literature</a:t>
            </a:r>
            <a:r>
              <a:rPr lang="en-US" sz="1800" dirty="0" smtClean="0"/>
              <a:t> or from </a:t>
            </a:r>
            <a:r>
              <a:rPr lang="en-US" sz="1800" u="sng" dirty="0" smtClean="0"/>
              <a:t>personal experience</a:t>
            </a:r>
            <a:r>
              <a:rPr lang="en-US" sz="1800" dirty="0" smtClean="0"/>
              <a:t>. Literature-based evidence is better.</a:t>
            </a:r>
          </a:p>
          <a:p>
            <a:r>
              <a:rPr lang="en-US" sz="2000" dirty="0" smtClean="0"/>
              <a:t>Provide a summary statement</a:t>
            </a:r>
          </a:p>
          <a:p>
            <a:pPr lvl="1"/>
            <a:r>
              <a:rPr lang="en-US" sz="1800" dirty="0" smtClean="0"/>
              <a:t>Conclude by tying all the above together.</a:t>
            </a:r>
          </a:p>
          <a:p>
            <a:r>
              <a:rPr lang="en-US" sz="2000" dirty="0" smtClean="0"/>
              <a:t>Cite references.</a:t>
            </a:r>
          </a:p>
          <a:p>
            <a:pPr lvl="1"/>
            <a:r>
              <a:rPr lang="en-US" sz="1800" dirty="0" smtClean="0"/>
              <a:t>Often a letter to the editor will have a </a:t>
            </a:r>
            <a:r>
              <a:rPr lang="en-US" sz="1800" u="sng" dirty="0" smtClean="0"/>
              <a:t>few reference </a:t>
            </a:r>
            <a:r>
              <a:rPr lang="en-US" sz="1800" dirty="0" smtClean="0"/>
              <a:t>citations, but not too many.</a:t>
            </a:r>
            <a:endParaRPr lang="en-US" sz="1800"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39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blinds(horizontal)">
                                      <p:cBhvr>
                                        <p:cTn id="34" dur="500"/>
                                        <p:tgtEl>
                                          <p:spTgt spid="3">
                                            <p:txEl>
                                              <p:pRg st="7" end="7"/>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linds(horizontal)">
                                      <p:cBhvr>
                                        <p:cTn id="39" dur="500"/>
                                        <p:tgtEl>
                                          <p:spTgt spid="3">
                                            <p:txEl>
                                              <p:pRg st="8" end="8"/>
                                            </p:txEl>
                                          </p:spTgt>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blinds(horizontal)">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5"/>
          <p:cNvSpPr>
            <a:spLocks noChangeArrowheads="1"/>
          </p:cNvSpPr>
          <p:nvPr/>
        </p:nvSpPr>
        <p:spPr bwMode="auto">
          <a:xfrm>
            <a:off x="571500" y="2071678"/>
            <a:ext cx="8072438" cy="3539430"/>
          </a:xfrm>
          <a:prstGeom prst="rect">
            <a:avLst/>
          </a:prstGeom>
          <a:noFill/>
          <a:ln w="9525">
            <a:noFill/>
            <a:miter lim="800000"/>
            <a:headEnd/>
            <a:tailEnd/>
          </a:ln>
        </p:spPr>
        <p:txBody>
          <a:bodyPr wrap="square" anchor="ctr">
            <a:spAutoFit/>
          </a:bodyPr>
          <a:lstStyle/>
          <a:p>
            <a:pPr marL="342900" indent="-342900">
              <a:spcBef>
                <a:spcPct val="20000"/>
              </a:spcBef>
              <a:buClr>
                <a:srgbClr val="00007D"/>
              </a:buClr>
              <a:buSzPct val="75000"/>
              <a:buFont typeface="Wingdings" pitchFamily="2" charset="2"/>
              <a:buChar char="n"/>
              <a:defRPr/>
            </a:pPr>
            <a:r>
              <a:rPr lang="en-US" sz="3200" kern="0" dirty="0">
                <a:solidFill>
                  <a:srgbClr val="000000"/>
                </a:solidFill>
                <a:latin typeface="Arial"/>
                <a:cs typeface="Arial"/>
              </a:rPr>
              <a:t>Reviews (Overviews)</a:t>
            </a:r>
          </a:p>
          <a:p>
            <a:pPr marL="800100" lvl="1" indent="-342900">
              <a:spcBef>
                <a:spcPct val="20000"/>
              </a:spcBef>
              <a:buClr>
                <a:srgbClr val="00007D"/>
              </a:buClr>
              <a:buSzPct val="75000"/>
              <a:buFont typeface="Wingdings" pitchFamily="2" charset="2"/>
              <a:buChar char="n"/>
              <a:defRPr/>
            </a:pPr>
            <a:r>
              <a:rPr lang="en-US" sz="3200" kern="0" dirty="0">
                <a:solidFill>
                  <a:srgbClr val="000000"/>
                </a:solidFill>
                <a:latin typeface="Arial"/>
                <a:cs typeface="Arial"/>
              </a:rPr>
              <a:t> Narrative reviews</a:t>
            </a:r>
          </a:p>
          <a:p>
            <a:pPr marL="800100" lvl="1" indent="-342900">
              <a:spcBef>
                <a:spcPct val="20000"/>
              </a:spcBef>
              <a:buClr>
                <a:srgbClr val="00007D"/>
              </a:buClr>
              <a:buSzPct val="75000"/>
              <a:buFont typeface="Wingdings" pitchFamily="2" charset="2"/>
              <a:buChar char="n"/>
              <a:defRPr/>
            </a:pPr>
            <a:r>
              <a:rPr lang="en-US" sz="3200" kern="0" dirty="0">
                <a:solidFill>
                  <a:srgbClr val="000000"/>
                </a:solidFill>
                <a:latin typeface="Arial"/>
                <a:cs typeface="Arial"/>
              </a:rPr>
              <a:t> Systematic reviews &amp; Meta-analyses</a:t>
            </a:r>
          </a:p>
          <a:p>
            <a:pPr marL="342900" indent="-342900">
              <a:spcBef>
                <a:spcPct val="20000"/>
              </a:spcBef>
              <a:buClr>
                <a:srgbClr val="00007D"/>
              </a:buClr>
              <a:buSzPct val="75000"/>
              <a:buFont typeface="Wingdings" pitchFamily="2" charset="2"/>
              <a:buChar char="n"/>
              <a:defRPr/>
            </a:pPr>
            <a:r>
              <a:rPr lang="en-US" sz="3200" kern="0" dirty="0">
                <a:solidFill>
                  <a:srgbClr val="000000"/>
                </a:solidFill>
                <a:latin typeface="Arial"/>
                <a:cs typeface="Arial"/>
              </a:rPr>
              <a:t>Guidelines </a:t>
            </a:r>
          </a:p>
          <a:p>
            <a:pPr marL="342900" indent="-342900">
              <a:spcBef>
                <a:spcPct val="20000"/>
              </a:spcBef>
              <a:buClr>
                <a:srgbClr val="00007D"/>
              </a:buClr>
              <a:buSzPct val="75000"/>
              <a:buFont typeface="Wingdings" pitchFamily="2" charset="2"/>
              <a:buChar char="n"/>
              <a:defRPr/>
            </a:pPr>
            <a:r>
              <a:rPr lang="en-US" sz="3200" kern="0" dirty="0">
                <a:solidFill>
                  <a:srgbClr val="000000"/>
                </a:solidFill>
                <a:latin typeface="Arial"/>
                <a:cs typeface="Arial"/>
              </a:rPr>
              <a:t>Decision analyses</a:t>
            </a:r>
          </a:p>
          <a:p>
            <a:pPr marL="342900" indent="-342900">
              <a:spcBef>
                <a:spcPct val="20000"/>
              </a:spcBef>
              <a:buClr>
                <a:srgbClr val="00007D"/>
              </a:buClr>
              <a:buSzPct val="75000"/>
              <a:buFont typeface="Wingdings" pitchFamily="2" charset="2"/>
              <a:buChar char="n"/>
              <a:defRPr/>
            </a:pPr>
            <a:r>
              <a:rPr lang="en-US" sz="3200" kern="0" dirty="0">
                <a:solidFill>
                  <a:srgbClr val="000000"/>
                </a:solidFill>
                <a:latin typeface="Arial"/>
                <a:cs typeface="Arial"/>
              </a:rPr>
              <a:t>Economic </a:t>
            </a:r>
            <a:r>
              <a:rPr lang="en-US" sz="3200" kern="0" dirty="0" smtClean="0">
                <a:solidFill>
                  <a:srgbClr val="000000"/>
                </a:solidFill>
                <a:latin typeface="Arial"/>
                <a:cs typeface="Arial"/>
              </a:rPr>
              <a:t>analyses</a:t>
            </a:r>
          </a:p>
        </p:txBody>
      </p:sp>
      <p:sp>
        <p:nvSpPr>
          <p:cNvPr id="16387" name="Title 6"/>
          <p:cNvSpPr>
            <a:spLocks noGrp="1"/>
          </p:cNvSpPr>
          <p:nvPr>
            <p:ph type="title"/>
          </p:nvPr>
        </p:nvSpPr>
        <p:spPr/>
        <p:txBody>
          <a:bodyPr/>
          <a:lstStyle/>
          <a:p>
            <a:r>
              <a:rPr lang="en-US" smtClean="0"/>
              <a:t> Secondary studies</a:t>
            </a:r>
          </a:p>
        </p:txBody>
      </p:sp>
      <p:sp>
        <p:nvSpPr>
          <p:cNvPr id="2" name="Slide Number Placeholder 1"/>
          <p:cNvSpPr>
            <a:spLocks noGrp="1"/>
          </p:cNvSpPr>
          <p:nvPr>
            <p:ph type="sldNum" sz="quarter" idx="12"/>
          </p:nvPr>
        </p:nvSpPr>
        <p:spPr/>
        <p:txBody>
          <a:bodyPr/>
          <a:lstStyle/>
          <a:p>
            <a:pPr>
              <a:defRPr/>
            </a:pPr>
            <a:fld id="{9FACC46A-CC41-450A-B3E8-A905F6525F88}" type="slidenum">
              <a:rPr lang="en-US" smtClean="0"/>
              <a:pPr>
                <a:defRPr/>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fade">
                                      <p:cBhvr>
                                        <p:cTn id="7" dur="2000"/>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 report as a letter (briefs)</a:t>
            </a:r>
            <a:endParaRPr lang="en-US" dirty="0"/>
          </a:p>
        </p:txBody>
      </p:sp>
      <p:sp>
        <p:nvSpPr>
          <p:cNvPr id="3" name="Content Placeholder 2"/>
          <p:cNvSpPr>
            <a:spLocks noGrp="1"/>
          </p:cNvSpPr>
          <p:nvPr>
            <p:ph idx="1"/>
          </p:nvPr>
        </p:nvSpPr>
        <p:spPr>
          <a:xfrm>
            <a:off x="457200" y="1714488"/>
            <a:ext cx="8229600" cy="4857784"/>
          </a:xfrm>
        </p:spPr>
        <p:txBody>
          <a:bodyPr/>
          <a:lstStyle/>
          <a:p>
            <a:r>
              <a:rPr lang="en-US" dirty="0" smtClean="0"/>
              <a:t>Presentation of a study as a letter is rather similar to writing an </a:t>
            </a:r>
            <a:r>
              <a:rPr lang="en-US" u="sng" dirty="0" smtClean="0"/>
              <a:t>extended abstract</a:t>
            </a:r>
            <a:r>
              <a:rPr lang="en-US" dirty="0" smtClean="0"/>
              <a:t>.</a:t>
            </a:r>
          </a:p>
          <a:p>
            <a:r>
              <a:rPr lang="en-US" dirty="0" smtClean="0">
                <a:solidFill>
                  <a:srgbClr val="FF0000"/>
                </a:solidFill>
              </a:rPr>
              <a:t>Three</a:t>
            </a:r>
            <a:r>
              <a:rPr lang="en-US" dirty="0" smtClean="0"/>
              <a:t> clear divisions</a:t>
            </a:r>
          </a:p>
          <a:p>
            <a:pPr lvl="1"/>
            <a:r>
              <a:rPr lang="en-US" u="sng" dirty="0" smtClean="0"/>
              <a:t>Introduction</a:t>
            </a:r>
            <a:r>
              <a:rPr lang="en-US" dirty="0" smtClean="0"/>
              <a:t> and </a:t>
            </a:r>
            <a:r>
              <a:rPr lang="en-US" u="sng" dirty="0" smtClean="0"/>
              <a:t>objectives</a:t>
            </a:r>
            <a:r>
              <a:rPr lang="en-US" dirty="0" smtClean="0"/>
              <a:t> of the study</a:t>
            </a:r>
          </a:p>
          <a:p>
            <a:pPr lvl="1"/>
            <a:r>
              <a:rPr lang="en-US" dirty="0" smtClean="0"/>
              <a:t>A section stating the </a:t>
            </a:r>
            <a:r>
              <a:rPr lang="en-US" u="sng" dirty="0" smtClean="0"/>
              <a:t>methods</a:t>
            </a:r>
            <a:r>
              <a:rPr lang="en-US" dirty="0" smtClean="0"/>
              <a:t>, </a:t>
            </a:r>
            <a:r>
              <a:rPr lang="en-US" u="sng" dirty="0" smtClean="0"/>
              <a:t>analysis</a:t>
            </a:r>
            <a:r>
              <a:rPr lang="en-US" dirty="0" smtClean="0"/>
              <a:t>, and </a:t>
            </a:r>
            <a:r>
              <a:rPr lang="en-US" u="sng" dirty="0" smtClean="0"/>
              <a:t>results</a:t>
            </a:r>
          </a:p>
          <a:p>
            <a:pPr lvl="1"/>
            <a:r>
              <a:rPr lang="en-US" u="sng" dirty="0" smtClean="0"/>
              <a:t>Conclusion</a:t>
            </a:r>
            <a:r>
              <a:rPr lang="en-US" dirty="0" smtClean="0"/>
              <a:t>.</a:t>
            </a:r>
          </a:p>
          <a:p>
            <a:r>
              <a:rPr lang="en-US" dirty="0" smtClean="0"/>
              <a:t>An abstract is unnecessary.</a:t>
            </a: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40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of a concise report as a letter</a:t>
            </a:r>
            <a:endParaRPr lang="en-US" dirty="0"/>
          </a:p>
        </p:txBody>
      </p:sp>
      <p:sp>
        <p:nvSpPr>
          <p:cNvPr id="3" name="Content Placeholder 2"/>
          <p:cNvSpPr>
            <a:spLocks noGrp="1"/>
          </p:cNvSpPr>
          <p:nvPr>
            <p:ph idx="1"/>
          </p:nvPr>
        </p:nvSpPr>
        <p:spPr>
          <a:xfrm>
            <a:off x="457200" y="1981200"/>
            <a:ext cx="8229600" cy="4519634"/>
          </a:xfrm>
        </p:spPr>
        <p:txBody>
          <a:bodyPr>
            <a:normAutofit fontScale="92500" lnSpcReduction="10000"/>
          </a:bodyPr>
          <a:lstStyle/>
          <a:p>
            <a:r>
              <a:rPr lang="en-US" sz="2000" dirty="0" smtClean="0"/>
              <a:t>Introduce the topic</a:t>
            </a:r>
          </a:p>
          <a:p>
            <a:pPr lvl="1"/>
            <a:r>
              <a:rPr lang="en-US" sz="1800" dirty="0" smtClean="0"/>
              <a:t>Briefly explain rationale and objectives of study</a:t>
            </a:r>
          </a:p>
          <a:p>
            <a:r>
              <a:rPr lang="en-US" sz="2000" dirty="0" smtClean="0"/>
              <a:t>Present methods and results</a:t>
            </a:r>
          </a:p>
          <a:p>
            <a:pPr lvl="1"/>
            <a:r>
              <a:rPr lang="en-US" sz="1800" u="sng" dirty="0" smtClean="0"/>
              <a:t>Reference methods </a:t>
            </a:r>
            <a:r>
              <a:rPr lang="en-US" sz="1800" dirty="0" smtClean="0"/>
              <a:t>as much as possible</a:t>
            </a:r>
          </a:p>
          <a:p>
            <a:pPr lvl="1"/>
            <a:r>
              <a:rPr lang="en-US" sz="1800" dirty="0" smtClean="0"/>
              <a:t>Include </a:t>
            </a:r>
            <a:r>
              <a:rPr lang="en-US" sz="1800" u="sng" dirty="0" smtClean="0"/>
              <a:t>only essential data</a:t>
            </a:r>
          </a:p>
          <a:p>
            <a:pPr lvl="1"/>
            <a:r>
              <a:rPr lang="en-US" sz="1800" dirty="0" smtClean="0"/>
              <a:t>If possible present data in a </a:t>
            </a:r>
            <a:r>
              <a:rPr lang="en-US" sz="1800" u="sng" dirty="0" smtClean="0"/>
              <a:t>table and/or figure</a:t>
            </a:r>
          </a:p>
          <a:p>
            <a:r>
              <a:rPr lang="en-US" sz="2000" dirty="0" smtClean="0"/>
              <a:t>Present conclusions</a:t>
            </a:r>
          </a:p>
          <a:p>
            <a:pPr lvl="1"/>
            <a:r>
              <a:rPr lang="en-US" sz="1800" dirty="0" smtClean="0"/>
              <a:t>Emphasize </a:t>
            </a:r>
            <a:r>
              <a:rPr lang="en-US" sz="1800" u="sng" dirty="0" smtClean="0"/>
              <a:t>only one </a:t>
            </a:r>
            <a:r>
              <a:rPr lang="en-US" sz="1800" dirty="0" smtClean="0"/>
              <a:t>or a </a:t>
            </a:r>
            <a:r>
              <a:rPr lang="en-US" sz="1800" u="sng" dirty="0" smtClean="0"/>
              <a:t>few major </a:t>
            </a:r>
            <a:r>
              <a:rPr lang="en-US" sz="1800" dirty="0" smtClean="0"/>
              <a:t>conclusions</a:t>
            </a:r>
          </a:p>
          <a:p>
            <a:pPr lvl="1"/>
            <a:r>
              <a:rPr lang="en-US" sz="1800" dirty="0" smtClean="0"/>
              <a:t>Avoid extrapolating too far from data</a:t>
            </a:r>
          </a:p>
          <a:p>
            <a:pPr lvl="1"/>
            <a:r>
              <a:rPr lang="en-US" sz="1800" dirty="0" smtClean="0"/>
              <a:t>Highlight </a:t>
            </a:r>
            <a:r>
              <a:rPr lang="en-US" sz="1800" u="sng" dirty="0" smtClean="0"/>
              <a:t>caveats</a:t>
            </a:r>
            <a:r>
              <a:rPr lang="en-US" sz="1800" dirty="0" smtClean="0"/>
              <a:t> and </a:t>
            </a:r>
            <a:r>
              <a:rPr lang="en-US" sz="1800" u="sng" dirty="0" smtClean="0"/>
              <a:t>strengths</a:t>
            </a:r>
            <a:r>
              <a:rPr lang="en-US" sz="1800" dirty="0" smtClean="0"/>
              <a:t> of the study</a:t>
            </a:r>
          </a:p>
          <a:p>
            <a:r>
              <a:rPr lang="en-US" sz="2000" dirty="0" smtClean="0"/>
              <a:t>Avoid repetition of data </a:t>
            </a:r>
            <a:endParaRPr lang="fa-IR" sz="2000" dirty="0" smtClean="0"/>
          </a:p>
          <a:p>
            <a:r>
              <a:rPr lang="en-US" sz="2000" dirty="0" smtClean="0"/>
              <a:t>Be concise</a:t>
            </a:r>
            <a:endParaRPr lang="en-US" sz="2000"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41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par>
                                <p:cTn id="22" presetID="3" presetClass="entr" presetSubtype="1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blinds(horizontal)">
                                      <p:cBhvr>
                                        <p:cTn id="24" dur="5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blinds(horizontal)">
                                      <p:cBhvr>
                                        <p:cTn id="29" dur="500"/>
                                        <p:tgtEl>
                                          <p:spTgt spid="3">
                                            <p:txEl>
                                              <p:pRg st="6" end="6"/>
                                            </p:txEl>
                                          </p:spTgt>
                                        </p:tgtEl>
                                      </p:cBhvr>
                                    </p:animEffect>
                                  </p:childTnLst>
                                </p:cTn>
                              </p:par>
                              <p:par>
                                <p:cTn id="30" presetID="3" presetClass="entr" presetSubtype="10" fill="hold" grpId="0" nodeType="with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blinds(horizontal)">
                                      <p:cBhvr>
                                        <p:cTn id="32" dur="500"/>
                                        <p:tgtEl>
                                          <p:spTgt spid="3">
                                            <p:txEl>
                                              <p:pRg st="7" end="7"/>
                                            </p:txEl>
                                          </p:spTgt>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Effect transition="in" filter="blinds(horizontal)">
                                      <p:cBhvr>
                                        <p:cTn id="35" dur="500"/>
                                        <p:tgtEl>
                                          <p:spTgt spid="3">
                                            <p:txEl>
                                              <p:pRg st="8" end="8"/>
                                            </p:txEl>
                                          </p:spTgt>
                                        </p:tgtEl>
                                      </p:cBhvr>
                                    </p:animEffect>
                                  </p:childTnLst>
                                </p:cTn>
                              </p:par>
                              <p:par>
                                <p:cTn id="36" presetID="3" presetClass="entr" presetSubtype="10" fill="hold" grpId="0" nodeType="with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blinds(horizontal)">
                                      <p:cBhvr>
                                        <p:cTn id="38" dur="500"/>
                                        <p:tgtEl>
                                          <p:spTgt spid="3">
                                            <p:txEl>
                                              <p:pRg st="9" end="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blinds(horizontal)">
                                      <p:cBhvr>
                                        <p:cTn id="43" dur="500"/>
                                        <p:tgtEl>
                                          <p:spTgt spid="3">
                                            <p:txEl>
                                              <p:pRg st="10" end="1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11" end="11"/>
                                            </p:txEl>
                                          </p:spTgt>
                                        </p:tgtEl>
                                        <p:attrNameLst>
                                          <p:attrName>style.visibility</p:attrName>
                                        </p:attrNameLst>
                                      </p:cBhvr>
                                      <p:to>
                                        <p:strVal val="visible"/>
                                      </p:to>
                                    </p:set>
                                    <p:animEffect transition="in" filter="blinds(horizontal)">
                                      <p:cBhvr>
                                        <p:cTn id="48"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14412"/>
          </a:xfrm>
        </p:spPr>
        <p:txBody>
          <a:bodyPr>
            <a:normAutofit fontScale="90000"/>
          </a:bodyPr>
          <a:lstStyle/>
          <a:p>
            <a:r>
              <a:rPr lang="en-US" sz="4000" dirty="0" smtClean="0"/>
              <a:t>Example of AJPH guideline:</a:t>
            </a:r>
            <a:br>
              <a:rPr lang="en-US" sz="4000" dirty="0" smtClean="0"/>
            </a:br>
            <a:r>
              <a:rPr lang="en-US" sz="4000" dirty="0" smtClean="0"/>
              <a:t>Briefs: </a:t>
            </a:r>
            <a:endParaRPr lang="en-US" sz="4000" dirty="0"/>
          </a:p>
        </p:txBody>
      </p:sp>
      <p:sp>
        <p:nvSpPr>
          <p:cNvPr id="3" name="Content Placeholder 2"/>
          <p:cNvSpPr>
            <a:spLocks noGrp="1"/>
          </p:cNvSpPr>
          <p:nvPr>
            <p:ph idx="1"/>
          </p:nvPr>
        </p:nvSpPr>
        <p:spPr>
          <a:xfrm>
            <a:off x="457200" y="1785926"/>
            <a:ext cx="8229600" cy="4643470"/>
          </a:xfrm>
        </p:spPr>
        <p:txBody>
          <a:bodyPr/>
          <a:lstStyle/>
          <a:p>
            <a:pPr algn="just"/>
            <a:r>
              <a:rPr lang="en-US" dirty="0" smtClean="0"/>
              <a:t>Preliminary or novel findings may be reported as </a:t>
            </a:r>
            <a:r>
              <a:rPr lang="en-US" b="1" dirty="0" smtClean="0"/>
              <a:t>briefs</a:t>
            </a:r>
            <a:r>
              <a:rPr lang="en-US" dirty="0" smtClean="0"/>
              <a:t> (</a:t>
            </a:r>
            <a:r>
              <a:rPr lang="en-US" u="sng" dirty="0" smtClean="0"/>
              <a:t>up to 800 words </a:t>
            </a:r>
            <a:r>
              <a:rPr lang="en-US" dirty="0" smtClean="0"/>
              <a:t>in the main text, an </a:t>
            </a:r>
            <a:r>
              <a:rPr lang="en-US" u="sng" dirty="0" smtClean="0"/>
              <a:t>unstructured abstract of up to 80 words</a:t>
            </a:r>
            <a:r>
              <a:rPr lang="en-US" dirty="0" smtClean="0"/>
              <a:t>, and </a:t>
            </a:r>
            <a:r>
              <a:rPr lang="en-US" u="sng" dirty="0" smtClean="0"/>
              <a:t>up to 2 tables/figures</a:t>
            </a:r>
            <a:r>
              <a:rPr lang="en-US" dirty="0" smtClean="0"/>
              <a:t>). The main text of briefs must follow the standard AJPH research and practice format, with an </a:t>
            </a:r>
            <a:r>
              <a:rPr lang="en-US" u="sng" dirty="0" smtClean="0"/>
              <a:t>introduction</a:t>
            </a:r>
            <a:r>
              <a:rPr lang="en-US" dirty="0" smtClean="0"/>
              <a:t> and separate sections for the </a:t>
            </a:r>
            <a:r>
              <a:rPr lang="en-US" u="sng" dirty="0" smtClean="0"/>
              <a:t>Methods</a:t>
            </a:r>
            <a:r>
              <a:rPr lang="en-US" dirty="0" smtClean="0"/>
              <a:t>, </a:t>
            </a:r>
            <a:r>
              <a:rPr lang="en-US" u="sng" dirty="0" smtClean="0"/>
              <a:t>Results</a:t>
            </a:r>
            <a:r>
              <a:rPr lang="en-US" dirty="0" smtClean="0"/>
              <a:t>, and </a:t>
            </a:r>
            <a:r>
              <a:rPr lang="en-US" u="sng" dirty="0" smtClean="0"/>
              <a:t>Discussion</a:t>
            </a:r>
            <a:r>
              <a:rPr lang="en-US" dirty="0" smtClean="0"/>
              <a:t>.</a:t>
            </a: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endParaRPr lang="en-US" sz="4400" dirty="0" smtClean="0">
              <a:latin typeface="+mj-lt"/>
              <a:ea typeface="+mj-ea"/>
              <a:cs typeface="+mj-cs"/>
            </a:endParaRPr>
          </a:p>
          <a:p>
            <a:pPr algn="ctr">
              <a:buNone/>
            </a:pPr>
            <a:r>
              <a:rPr lang="en-US" sz="4400" dirty="0" smtClean="0">
                <a:latin typeface="+mj-lt"/>
                <a:ea typeface="+mj-ea"/>
                <a:cs typeface="+mj-cs"/>
              </a:rPr>
              <a:t>Critical Appraisal tools</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203348"/>
            <a:ext cx="8229600" cy="1143000"/>
          </a:xfrm>
        </p:spPr>
        <p:txBody>
          <a:bodyPr/>
          <a:lstStyle/>
          <a:p>
            <a:r>
              <a:rPr lang="en-US" dirty="0" smtClean="0">
                <a:solidFill>
                  <a:srgbClr val="FF0000"/>
                </a:solidFill>
              </a:rPr>
              <a:t>http://www.casp-uk.net/</a:t>
            </a:r>
            <a:endParaRPr lang="en-US" dirty="0">
              <a:solidFill>
                <a:srgbClr val="FF0000"/>
              </a:solidFill>
            </a:endParaRPr>
          </a:p>
        </p:txBody>
      </p:sp>
      <p:pic>
        <p:nvPicPr>
          <p:cNvPr id="4" name="Content Placeholder 3" descr="CASP1.bmp"/>
          <p:cNvPicPr>
            <a:picLocks noGrp="1" noChangeAspect="1"/>
          </p:cNvPicPr>
          <p:nvPr>
            <p:ph idx="1"/>
          </p:nvPr>
        </p:nvPicPr>
        <p:blipFill>
          <a:blip r:embed="rId2" cstate="print"/>
          <a:stretch>
            <a:fillRect/>
          </a:stretch>
        </p:blipFill>
        <p:spPr>
          <a:xfrm>
            <a:off x="0" y="727370"/>
            <a:ext cx="9144000" cy="6126164"/>
          </a:xfrm>
        </p:spPr>
      </p:pic>
      <p:sp>
        <p:nvSpPr>
          <p:cNvPr id="3" name="Slide Number Placeholder 2"/>
          <p:cNvSpPr>
            <a:spLocks noGrp="1"/>
          </p:cNvSpPr>
          <p:nvPr>
            <p:ph type="sldNum" sz="quarter" idx="12"/>
          </p:nvPr>
        </p:nvSpPr>
        <p:spPr/>
        <p:txBody>
          <a:bodyPr/>
          <a:lstStyle/>
          <a:p>
            <a:pPr>
              <a:defRPr/>
            </a:pPr>
            <a:fld id="{9FACC46A-CC41-450A-B3E8-A905F6525F88}" type="slidenum">
              <a:rPr lang="en-US" smtClean="0"/>
              <a:pPr>
                <a:defRPr/>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2.bmp"/>
          <p:cNvPicPr>
            <a:picLocks noGrp="1" noChangeAspect="1"/>
          </p:cNvPicPr>
          <p:nvPr>
            <p:ph idx="1"/>
          </p:nvPr>
        </p:nvPicPr>
        <p:blipFill>
          <a:blip r:embed="rId2" cstate="print"/>
          <a:stretch>
            <a:fillRect/>
          </a:stretch>
        </p:blipFill>
        <p:spPr>
          <a:xfrm>
            <a:off x="70767" y="590415"/>
            <a:ext cx="8948544" cy="5826697"/>
          </a:xfrm>
        </p:spPr>
      </p:pic>
      <p:sp>
        <p:nvSpPr>
          <p:cNvPr id="3" name="Slide Number Placeholder 2"/>
          <p:cNvSpPr>
            <a:spLocks noGrp="1"/>
          </p:cNvSpPr>
          <p:nvPr>
            <p:ph type="sldNum" sz="quarter" idx="12"/>
          </p:nvPr>
        </p:nvSpPr>
        <p:spPr/>
        <p:txBody>
          <a:bodyPr/>
          <a:lstStyle/>
          <a:p>
            <a:pPr>
              <a:defRPr/>
            </a:pPr>
            <a:fld id="{9FACC46A-CC41-450A-B3E8-A905F6525F88}" type="slidenum">
              <a:rPr lang="en-US" smtClean="0"/>
              <a:pPr>
                <a:defRPr/>
              </a:pPr>
              <a:t>45</a:t>
            </a:fld>
            <a:endParaRPr lang="en-US"/>
          </a:p>
        </p:txBody>
      </p:sp>
      <p:sp>
        <p:nvSpPr>
          <p:cNvPr id="5" name="Rectangle 4"/>
          <p:cNvSpPr/>
          <p:nvPr/>
        </p:nvSpPr>
        <p:spPr>
          <a:xfrm>
            <a:off x="498764" y="3886200"/>
            <a:ext cx="2369127" cy="1392382"/>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14412"/>
          </a:xfrm>
        </p:spPr>
        <p:txBody>
          <a:bodyPr>
            <a:normAutofit fontScale="90000"/>
          </a:bodyPr>
          <a:lstStyle/>
          <a:p>
            <a:r>
              <a:rPr lang="en-US" sz="4000" dirty="0" smtClean="0">
                <a:solidFill>
                  <a:srgbClr val="FF0000"/>
                </a:solidFill>
              </a:rPr>
              <a:t>http://www.strobe-statement.org/</a:t>
            </a:r>
            <a:endParaRPr lang="en-US" sz="4000" dirty="0">
              <a:solidFill>
                <a:srgbClr val="FF0000"/>
              </a:solidFill>
            </a:endParaRPr>
          </a:p>
        </p:txBody>
      </p:sp>
      <p:pic>
        <p:nvPicPr>
          <p:cNvPr id="4" name="Content Placeholder 3" descr="3.bmp"/>
          <p:cNvPicPr>
            <a:picLocks noGrp="1" noChangeAspect="1"/>
          </p:cNvPicPr>
          <p:nvPr>
            <p:ph idx="1"/>
          </p:nvPr>
        </p:nvPicPr>
        <p:blipFill>
          <a:blip r:embed="rId2" cstate="print"/>
          <a:stretch>
            <a:fillRect/>
          </a:stretch>
        </p:blipFill>
        <p:spPr>
          <a:xfrm>
            <a:off x="2443839" y="2676482"/>
            <a:ext cx="4256322" cy="2373398"/>
          </a:xfrm>
        </p:spPr>
      </p:pic>
      <p:sp>
        <p:nvSpPr>
          <p:cNvPr id="3" name="Slide Number Placeholder 2"/>
          <p:cNvSpPr>
            <a:spLocks noGrp="1"/>
          </p:cNvSpPr>
          <p:nvPr>
            <p:ph type="sldNum" sz="quarter" idx="12"/>
          </p:nvPr>
        </p:nvSpPr>
        <p:spPr/>
        <p:txBody>
          <a:bodyPr/>
          <a:lstStyle/>
          <a:p>
            <a:pPr>
              <a:defRPr/>
            </a:pPr>
            <a:fld id="{9FACC46A-CC41-450A-B3E8-A905F6525F88}" type="slidenum">
              <a:rPr lang="en-US" smtClean="0"/>
              <a:pPr>
                <a:defRPr/>
              </a:pPr>
              <a:t>46</a:t>
            </a:fld>
            <a:endParaRPr lang="en-US"/>
          </a:p>
        </p:txBody>
      </p:sp>
      <p:sp>
        <p:nvSpPr>
          <p:cNvPr id="5" name="Rounded Rectangle 4"/>
          <p:cNvSpPr/>
          <p:nvPr/>
        </p:nvSpPr>
        <p:spPr>
          <a:xfrm>
            <a:off x="2265218" y="4322618"/>
            <a:ext cx="6276109" cy="1094941"/>
          </a:xfrm>
          <a:prstGeom prst="roundRect">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6" name="Rounded Rectangle 5"/>
          <p:cNvSpPr/>
          <p:nvPr/>
        </p:nvSpPr>
        <p:spPr>
          <a:xfrm>
            <a:off x="540327" y="5382491"/>
            <a:ext cx="1226128" cy="207818"/>
          </a:xfrm>
          <a:prstGeom prst="round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solidFill>
                  <a:srgbClr val="FF0000"/>
                </a:solidFill>
              </a:rPr>
              <a:t>http://www.strobe-statement.org/index.php?id=available-checklists</a:t>
            </a:r>
            <a:endParaRPr lang="en-US" sz="2800" dirty="0">
              <a:solidFill>
                <a:srgbClr val="FF0000"/>
              </a:solidFill>
            </a:endParaRPr>
          </a:p>
        </p:txBody>
      </p:sp>
      <p:pic>
        <p:nvPicPr>
          <p:cNvPr id="6" name="Content Placeholder 5" descr="New Picture (5).bmp"/>
          <p:cNvPicPr>
            <a:picLocks noGrp="1" noChangeAspect="1"/>
          </p:cNvPicPr>
          <p:nvPr>
            <p:ph idx="1"/>
          </p:nvPr>
        </p:nvPicPr>
        <p:blipFill>
          <a:blip r:embed="rId2" cstate="print"/>
          <a:stretch>
            <a:fillRect/>
          </a:stretch>
        </p:blipFill>
        <p:spPr>
          <a:xfrm>
            <a:off x="41565" y="1749524"/>
            <a:ext cx="8986208" cy="4615962"/>
          </a:xfrm>
        </p:spPr>
      </p:pic>
      <p:sp>
        <p:nvSpPr>
          <p:cNvPr id="3" name="Slide Number Placeholder 2"/>
          <p:cNvSpPr>
            <a:spLocks noGrp="1"/>
          </p:cNvSpPr>
          <p:nvPr>
            <p:ph type="sldNum" sz="quarter" idx="12"/>
          </p:nvPr>
        </p:nvSpPr>
        <p:spPr/>
        <p:txBody>
          <a:bodyPr/>
          <a:lstStyle/>
          <a:p>
            <a:pPr>
              <a:defRPr/>
            </a:pPr>
            <a:fld id="{9FACC46A-CC41-450A-B3E8-A905F6525F88}" type="slidenum">
              <a:rPr lang="en-US" smtClean="0"/>
              <a:pPr>
                <a:defRPr/>
              </a:pPr>
              <a:t>47</a:t>
            </a:fld>
            <a:endParaRPr lang="en-US"/>
          </a:p>
        </p:txBody>
      </p:sp>
      <p:sp>
        <p:nvSpPr>
          <p:cNvPr id="7" name="Rounded Rectangle 6"/>
          <p:cNvSpPr/>
          <p:nvPr/>
        </p:nvSpPr>
        <p:spPr>
          <a:xfrm>
            <a:off x="2265216" y="5985164"/>
            <a:ext cx="3616037" cy="207818"/>
          </a:xfrm>
          <a:prstGeom prst="round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New Picture (6).bmp"/>
          <p:cNvPicPr>
            <a:picLocks noGrp="1" noChangeAspect="1"/>
          </p:cNvPicPr>
          <p:nvPr>
            <p:ph idx="1"/>
          </p:nvPr>
        </p:nvPicPr>
        <p:blipFill>
          <a:blip r:embed="rId2" cstate="print"/>
          <a:stretch>
            <a:fillRect/>
          </a:stretch>
        </p:blipFill>
        <p:spPr>
          <a:xfrm>
            <a:off x="106267" y="1828804"/>
            <a:ext cx="8829917" cy="4354598"/>
          </a:xfrm>
        </p:spPr>
      </p:pic>
      <p:sp>
        <p:nvSpPr>
          <p:cNvPr id="3" name="Slide Number Placeholder 2"/>
          <p:cNvSpPr>
            <a:spLocks noGrp="1"/>
          </p:cNvSpPr>
          <p:nvPr>
            <p:ph type="sldNum" sz="quarter" idx="12"/>
          </p:nvPr>
        </p:nvSpPr>
        <p:spPr/>
        <p:txBody>
          <a:bodyPr/>
          <a:lstStyle/>
          <a:p>
            <a:pPr>
              <a:defRPr/>
            </a:pPr>
            <a:fld id="{9FACC46A-CC41-450A-B3E8-A905F6525F88}" type="slidenum">
              <a:rPr lang="en-US" smtClean="0"/>
              <a:pPr>
                <a:defRPr/>
              </a:pPr>
              <a:t>48</a:t>
            </a:fld>
            <a:endParaRPr lang="en-US"/>
          </a:p>
        </p:txBody>
      </p:sp>
      <p:sp>
        <p:nvSpPr>
          <p:cNvPr id="6" name="Rounded Rectangle 5"/>
          <p:cNvSpPr/>
          <p:nvPr/>
        </p:nvSpPr>
        <p:spPr>
          <a:xfrm>
            <a:off x="2639309" y="4260273"/>
            <a:ext cx="789691" cy="207808"/>
          </a:xfrm>
          <a:prstGeom prst="round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http://stard-statement.org/</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49</a:t>
            </a:fld>
            <a:endParaRPr lang="en-US"/>
          </a:p>
        </p:txBody>
      </p:sp>
      <p:pic>
        <p:nvPicPr>
          <p:cNvPr id="1026" name="Picture 2"/>
          <p:cNvPicPr>
            <a:picLocks noChangeAspect="1" noChangeArrowheads="1"/>
          </p:cNvPicPr>
          <p:nvPr/>
        </p:nvPicPr>
        <p:blipFill>
          <a:blip r:embed="rId2" cstate="print"/>
          <a:srcRect/>
          <a:stretch>
            <a:fillRect/>
          </a:stretch>
        </p:blipFill>
        <p:spPr bwMode="auto">
          <a:xfrm>
            <a:off x="730250" y="1798320"/>
            <a:ext cx="7804150" cy="3962400"/>
          </a:xfrm>
          <a:prstGeom prst="rect">
            <a:avLst/>
          </a:prstGeom>
          <a:noFill/>
          <a:ln w="9525">
            <a:noFill/>
            <a:miter lim="800000"/>
            <a:headEnd/>
            <a:tailEnd/>
          </a:ln>
          <a:effectLst/>
        </p:spPr>
      </p:pic>
      <p:sp>
        <p:nvSpPr>
          <p:cNvPr id="5" name="Rounded Rectangle 4"/>
          <p:cNvSpPr/>
          <p:nvPr/>
        </p:nvSpPr>
        <p:spPr>
          <a:xfrm>
            <a:off x="2499360" y="2880360"/>
            <a:ext cx="6041967" cy="1180839"/>
          </a:xfrm>
          <a:prstGeom prst="roundRect">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
        <p:nvSpPr>
          <p:cNvPr id="6" name="Rounded Rectangle 5"/>
          <p:cNvSpPr/>
          <p:nvPr/>
        </p:nvSpPr>
        <p:spPr>
          <a:xfrm>
            <a:off x="780029" y="3315393"/>
            <a:ext cx="1003051" cy="205047"/>
          </a:xfrm>
          <a:prstGeom prst="round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571500" y="642938"/>
            <a:ext cx="7699375" cy="838200"/>
          </a:xfrm>
        </p:spPr>
        <p:txBody>
          <a:bodyPr/>
          <a:lstStyle/>
          <a:p>
            <a:pPr eaLnBrk="1" hangingPunct="1"/>
            <a:r>
              <a:rPr lang="en-GB" sz="4800" smtClean="0"/>
              <a:t>Types of Medical articles</a:t>
            </a:r>
          </a:p>
        </p:txBody>
      </p:sp>
      <p:sp>
        <p:nvSpPr>
          <p:cNvPr id="34819" name="Rectangle 3"/>
          <p:cNvSpPr>
            <a:spLocks noGrp="1" noChangeArrowheads="1"/>
          </p:cNvSpPr>
          <p:nvPr>
            <p:ph idx="1"/>
          </p:nvPr>
        </p:nvSpPr>
        <p:spPr>
          <a:xfrm>
            <a:off x="574675" y="2014538"/>
            <a:ext cx="7772400" cy="4200525"/>
          </a:xfrm>
        </p:spPr>
        <p:txBody>
          <a:bodyPr/>
          <a:lstStyle/>
          <a:p>
            <a:pPr eaLnBrk="1" hangingPunct="1"/>
            <a:r>
              <a:rPr lang="en-GB" dirty="0" smtClean="0">
                <a:solidFill>
                  <a:srgbClr val="FFC000"/>
                </a:solidFill>
              </a:rPr>
              <a:t>Original Article</a:t>
            </a:r>
          </a:p>
          <a:p>
            <a:pPr eaLnBrk="1" hangingPunct="1"/>
            <a:r>
              <a:rPr lang="en-GB" dirty="0" smtClean="0"/>
              <a:t>Review Article</a:t>
            </a:r>
          </a:p>
          <a:p>
            <a:pPr eaLnBrk="1" hangingPunct="1"/>
            <a:r>
              <a:rPr lang="en-GB" dirty="0" smtClean="0"/>
              <a:t>Case Reports</a:t>
            </a:r>
          </a:p>
          <a:p>
            <a:pPr eaLnBrk="1" hangingPunct="1"/>
            <a:r>
              <a:rPr lang="en-GB" dirty="0" smtClean="0"/>
              <a:t>Editorial </a:t>
            </a:r>
          </a:p>
          <a:p>
            <a:pPr eaLnBrk="1" hangingPunct="1"/>
            <a:r>
              <a:rPr lang="en-GB" dirty="0" smtClean="0"/>
              <a:t>Short Communication </a:t>
            </a:r>
            <a:r>
              <a:rPr lang="en-GB" dirty="0" smtClean="0"/>
              <a:t>(</a:t>
            </a:r>
            <a:r>
              <a:rPr lang="en-GB" dirty="0" smtClean="0"/>
              <a:t>Briefs, </a:t>
            </a:r>
            <a:r>
              <a:rPr lang="en-GB" dirty="0" smtClean="0"/>
              <a:t>short </a:t>
            </a:r>
            <a:r>
              <a:rPr lang="en-GB" dirty="0" smtClean="0"/>
              <a:t>papers)</a:t>
            </a:r>
          </a:p>
          <a:p>
            <a:pPr eaLnBrk="1" hangingPunct="1"/>
            <a:r>
              <a:rPr lang="en-GB" dirty="0" smtClean="0"/>
              <a:t>Letter to The </a:t>
            </a:r>
            <a:r>
              <a:rPr lang="en-GB" dirty="0" smtClean="0"/>
              <a:t>Editor</a:t>
            </a:r>
            <a:endParaRPr lang="en-GB" dirty="0" smtClean="0"/>
          </a:p>
        </p:txBody>
      </p:sp>
      <p:sp>
        <p:nvSpPr>
          <p:cNvPr id="2" name="Slide Number Placeholder 1"/>
          <p:cNvSpPr>
            <a:spLocks noGrp="1"/>
          </p:cNvSpPr>
          <p:nvPr>
            <p:ph type="sldNum" sz="quarter" idx="12"/>
          </p:nvPr>
        </p:nvSpPr>
        <p:spPr/>
        <p:txBody>
          <a:bodyPr/>
          <a:lstStyle/>
          <a:p>
            <a:pPr>
              <a:defRPr/>
            </a:pPr>
            <a:fld id="{9FACC46A-CC41-450A-B3E8-A905F6525F88}" type="slidenum">
              <a:rPr lang="en-US" smtClean="0"/>
              <a:pPr>
                <a:defRPr/>
              </a:pPr>
              <a:t>5</a:t>
            </a:fld>
            <a:endParaRPr lang="en-US"/>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4819">
                                            <p:txEl>
                                              <p:pRg st="1" end="1"/>
                                            </p:txEl>
                                          </p:spTgt>
                                        </p:tgtEl>
                                        <p:attrNameLst>
                                          <p:attrName>style.visibility</p:attrName>
                                        </p:attrNameLst>
                                      </p:cBhvr>
                                      <p:to>
                                        <p:strVal val="visible"/>
                                      </p:to>
                                    </p:set>
                                    <p:anim calcmode="lin" valueType="num">
                                      <p:cBhvr additive="base">
                                        <p:cTn id="11" dur="500" fill="hold"/>
                                        <p:tgtEl>
                                          <p:spTgt spid="3481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481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4819">
                                            <p:txEl>
                                              <p:pRg st="4" end="4"/>
                                            </p:txEl>
                                          </p:spTgt>
                                        </p:tgtEl>
                                        <p:attrNameLst>
                                          <p:attrName>style.visibility</p:attrName>
                                        </p:attrNameLst>
                                      </p:cBhvr>
                                      <p:to>
                                        <p:strVal val="visible"/>
                                      </p:to>
                                    </p:set>
                                    <p:anim calcmode="lin" valueType="num">
                                      <p:cBhvr additive="base">
                                        <p:cTn id="15" dur="500" fill="hold"/>
                                        <p:tgtEl>
                                          <p:spTgt spid="34819">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4819">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4819">
                                            <p:txEl>
                                              <p:pRg st="3" end="3"/>
                                            </p:txEl>
                                          </p:spTgt>
                                        </p:tgtEl>
                                        <p:attrNameLst>
                                          <p:attrName>style.visibility</p:attrName>
                                        </p:attrNameLst>
                                      </p:cBhvr>
                                      <p:to>
                                        <p:strVal val="visible"/>
                                      </p:to>
                                    </p:set>
                                    <p:anim calcmode="lin" valueType="num">
                                      <p:cBhvr additive="base">
                                        <p:cTn id="19" dur="500" fill="hold"/>
                                        <p:tgtEl>
                                          <p:spTgt spid="3481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4819">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4819">
                                            <p:txEl>
                                              <p:pRg st="2" end="2"/>
                                            </p:txEl>
                                          </p:spTgt>
                                        </p:tgtEl>
                                        <p:attrNameLst>
                                          <p:attrName>style.visibility</p:attrName>
                                        </p:attrNameLst>
                                      </p:cBhvr>
                                      <p:to>
                                        <p:strVal val="visible"/>
                                      </p:to>
                                    </p:set>
                                    <p:anim calcmode="lin" valueType="num">
                                      <p:cBhvr additive="base">
                                        <p:cTn id="23" dur="500" fill="hold"/>
                                        <p:tgtEl>
                                          <p:spTgt spid="34819">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4819">
                                            <p:txEl>
                                              <p:pRg st="2" end="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4819">
                                            <p:txEl>
                                              <p:pRg st="5" end="5"/>
                                            </p:txEl>
                                          </p:spTgt>
                                        </p:tgtEl>
                                        <p:attrNameLst>
                                          <p:attrName>style.visibility</p:attrName>
                                        </p:attrNameLst>
                                      </p:cBhvr>
                                      <p:to>
                                        <p:strVal val="visible"/>
                                      </p:to>
                                    </p:set>
                                    <p:anim calcmode="lin" valueType="num">
                                      <p:cBhvr additive="base">
                                        <p:cTn id="27" dur="500" fill="hold"/>
                                        <p:tgtEl>
                                          <p:spTgt spid="34819">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481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50</a:t>
            </a:fld>
            <a:endParaRPr lang="en-US"/>
          </a:p>
        </p:txBody>
      </p:sp>
      <p:pic>
        <p:nvPicPr>
          <p:cNvPr id="2050" name="Picture 2"/>
          <p:cNvPicPr>
            <a:picLocks noChangeAspect="1" noChangeArrowheads="1"/>
          </p:cNvPicPr>
          <p:nvPr/>
        </p:nvPicPr>
        <p:blipFill>
          <a:blip r:embed="rId2" cstate="print"/>
          <a:srcRect/>
          <a:stretch>
            <a:fillRect/>
          </a:stretch>
        </p:blipFill>
        <p:spPr bwMode="auto">
          <a:xfrm>
            <a:off x="145487" y="960120"/>
            <a:ext cx="8837130" cy="4815840"/>
          </a:xfrm>
          <a:prstGeom prst="rect">
            <a:avLst/>
          </a:prstGeom>
          <a:noFill/>
          <a:ln w="9525">
            <a:noFill/>
            <a:miter lim="800000"/>
            <a:headEnd/>
            <a:tailEnd/>
          </a:ln>
          <a:effectLst/>
        </p:spPr>
      </p:pic>
      <p:cxnSp>
        <p:nvCxnSpPr>
          <p:cNvPr id="8" name="Straight Connector 7"/>
          <p:cNvCxnSpPr/>
          <p:nvPr/>
        </p:nvCxnSpPr>
        <p:spPr>
          <a:xfrm>
            <a:off x="3136900" y="2362200"/>
            <a:ext cx="4826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089400" y="2374900"/>
            <a:ext cx="3175000" cy="1588"/>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flipV="1">
            <a:off x="6591300" y="2209800"/>
            <a:ext cx="1447800" cy="5715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785818"/>
          </a:xfrm>
        </p:spPr>
        <p:txBody>
          <a:bodyPr>
            <a:noAutofit/>
          </a:bodyPr>
          <a:lstStyle/>
          <a:p>
            <a:r>
              <a:rPr lang="en-US" sz="2800" dirty="0" smtClean="0">
                <a:solidFill>
                  <a:srgbClr val="FF0000"/>
                </a:solidFill>
                <a:hlinkClick r:id="rId2"/>
              </a:rPr>
              <a:t>http://prisma-statement.org/statement.htm</a:t>
            </a:r>
            <a:r>
              <a:rPr lang="en-US" sz="2800" dirty="0" smtClean="0">
                <a:solidFill>
                  <a:srgbClr val="FF0000"/>
                </a:solidFill>
              </a:rPr>
              <a:t/>
            </a:r>
            <a:br>
              <a:rPr lang="en-US" sz="2800" dirty="0" smtClean="0">
                <a:solidFill>
                  <a:srgbClr val="FF0000"/>
                </a:solidFill>
              </a:rPr>
            </a:br>
            <a:r>
              <a:rPr lang="en-US" sz="2000" dirty="0" smtClean="0"/>
              <a:t>Preferred Reporting Items for Systematic Reviews and Meta-Analyses.</a:t>
            </a:r>
            <a:endParaRPr lang="en-US" sz="2000" dirty="0" smtClean="0">
              <a:solidFill>
                <a:srgbClr val="FF0000"/>
              </a:solidFill>
            </a:endParaRP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51</a:t>
            </a:fld>
            <a:endParaRPr lang="en-US"/>
          </a:p>
        </p:txBody>
      </p:sp>
      <p:pic>
        <p:nvPicPr>
          <p:cNvPr id="3074" name="Picture 2"/>
          <p:cNvPicPr>
            <a:picLocks noChangeAspect="1" noChangeArrowheads="1"/>
          </p:cNvPicPr>
          <p:nvPr/>
        </p:nvPicPr>
        <p:blipFill>
          <a:blip r:embed="rId3" cstate="print"/>
          <a:srcRect l="9243" r="9959"/>
          <a:stretch>
            <a:fillRect/>
          </a:stretch>
        </p:blipFill>
        <p:spPr bwMode="auto">
          <a:xfrm>
            <a:off x="357158" y="1571612"/>
            <a:ext cx="8358246" cy="4619638"/>
          </a:xfrm>
          <a:prstGeom prst="rect">
            <a:avLst/>
          </a:prstGeom>
          <a:noFill/>
          <a:ln w="9525">
            <a:noFill/>
            <a:miter lim="800000"/>
            <a:headEnd/>
            <a:tailEnd/>
          </a:ln>
          <a:effectLst/>
        </p:spPr>
      </p:pic>
      <p:sp>
        <p:nvSpPr>
          <p:cNvPr id="5" name="Rounded Rectangle 4"/>
          <p:cNvSpPr/>
          <p:nvPr/>
        </p:nvSpPr>
        <p:spPr>
          <a:xfrm>
            <a:off x="1142976" y="5929330"/>
            <a:ext cx="4500594" cy="460174"/>
          </a:xfrm>
          <a:prstGeom prst="roundRect">
            <a:avLst/>
          </a:prstGeom>
          <a:solidFill>
            <a:schemeClr val="accent1">
              <a:alpha val="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en-US">
              <a:solidFill>
                <a:srgbClr val="FFFFFF"/>
              </a:solidFill>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nb-NO" dirty="0" smtClean="0"/>
              <a:t>Further reading</a:t>
            </a:r>
          </a:p>
        </p:txBody>
      </p:sp>
      <p:sp>
        <p:nvSpPr>
          <p:cNvPr id="35843" name="Rectangle 3"/>
          <p:cNvSpPr>
            <a:spLocks noGrp="1" noChangeArrowheads="1"/>
          </p:cNvSpPr>
          <p:nvPr>
            <p:ph idx="1"/>
          </p:nvPr>
        </p:nvSpPr>
        <p:spPr>
          <a:xfrm>
            <a:off x="457200" y="1785938"/>
            <a:ext cx="8229600" cy="3886200"/>
          </a:xfrm>
        </p:spPr>
        <p:txBody>
          <a:bodyPr/>
          <a:lstStyle/>
          <a:p>
            <a:pPr eaLnBrk="1" hangingPunct="1">
              <a:lnSpc>
                <a:spcPct val="140000"/>
              </a:lnSpc>
            </a:pPr>
            <a:r>
              <a:rPr lang="nb-NO" sz="2200" dirty="0" smtClean="0"/>
              <a:t>Hall GM, ed. </a:t>
            </a:r>
            <a:r>
              <a:rPr lang="nb-NO" sz="2200" b="1" dirty="0" smtClean="0"/>
              <a:t>How to write a paper.</a:t>
            </a:r>
            <a:r>
              <a:rPr lang="nb-NO" sz="2200" dirty="0" smtClean="0"/>
              <a:t> London: BMJ Publishing Group. </a:t>
            </a:r>
          </a:p>
          <a:p>
            <a:pPr eaLnBrk="1" hangingPunct="1">
              <a:lnSpc>
                <a:spcPct val="140000"/>
              </a:lnSpc>
            </a:pPr>
            <a:r>
              <a:rPr lang="nb-NO" sz="2200" b="1" dirty="0" smtClean="0"/>
              <a:t>Scientific Writing Easy when you know how</a:t>
            </a:r>
            <a:r>
              <a:rPr lang="nb-NO" sz="2200" dirty="0" smtClean="0"/>
              <a:t>. Peat J. BMJ Publishing Group. 2002.</a:t>
            </a:r>
          </a:p>
          <a:p>
            <a:pPr eaLnBrk="1" hangingPunct="1">
              <a:lnSpc>
                <a:spcPct val="140000"/>
              </a:lnSpc>
            </a:pPr>
            <a:r>
              <a:rPr lang="en-US" sz="2200" b="1" dirty="0" smtClean="0"/>
              <a:t>The Clinician’s Guide To MEDICAL WRITING. </a:t>
            </a:r>
            <a:r>
              <a:rPr lang="en-US" sz="2200" dirty="0" smtClean="0"/>
              <a:t>Taylor R. Springer</a:t>
            </a:r>
          </a:p>
        </p:txBody>
      </p:sp>
      <p:sp>
        <p:nvSpPr>
          <p:cNvPr id="2" name="Slide Number Placeholder 1"/>
          <p:cNvSpPr>
            <a:spLocks noGrp="1"/>
          </p:cNvSpPr>
          <p:nvPr>
            <p:ph type="sldNum" sz="quarter" idx="12"/>
          </p:nvPr>
        </p:nvSpPr>
        <p:spPr/>
        <p:txBody>
          <a:bodyPr/>
          <a:lstStyle/>
          <a:p>
            <a:pPr>
              <a:defRPr/>
            </a:pPr>
            <a:fld id="{9FACC46A-CC41-450A-B3E8-A905F6525F88}" type="slidenum">
              <a:rPr lang="en-US" smtClean="0"/>
              <a:pPr>
                <a:defRPr/>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071813" y="685800"/>
            <a:ext cx="3300412" cy="923925"/>
          </a:xfrm>
          <a:prstGeom prst="rect">
            <a:avLst/>
          </a:prstGeom>
          <a:noFill/>
          <a:ln w="9525">
            <a:noFill/>
            <a:miter lim="800000"/>
            <a:headEnd/>
            <a:tailEnd/>
          </a:ln>
        </p:spPr>
        <p:txBody>
          <a:bodyPr wrap="none">
            <a:spAutoFit/>
          </a:bodyPr>
          <a:lstStyle/>
          <a:p>
            <a:pPr algn="ctr"/>
            <a:r>
              <a:rPr lang="en-US" sz="5400">
                <a:latin typeface="New York"/>
              </a:rPr>
              <a:t>Questions</a:t>
            </a:r>
          </a:p>
        </p:txBody>
      </p:sp>
      <p:pic>
        <p:nvPicPr>
          <p:cNvPr id="36867" name="Picture 4" descr="question-mark1a.jpg"/>
          <p:cNvPicPr>
            <a:picLocks noChangeAspect="1"/>
          </p:cNvPicPr>
          <p:nvPr/>
        </p:nvPicPr>
        <p:blipFill>
          <a:blip r:embed="rId3" cstate="print"/>
          <a:srcRect/>
          <a:stretch>
            <a:fillRect/>
          </a:stretch>
        </p:blipFill>
        <p:spPr bwMode="auto">
          <a:xfrm>
            <a:off x="2667000" y="1563688"/>
            <a:ext cx="3810000" cy="5080000"/>
          </a:xfrm>
          <a:prstGeom prst="rect">
            <a:avLst/>
          </a:prstGeom>
          <a:noFill/>
          <a:ln w="9525">
            <a:noFill/>
            <a:miter lim="800000"/>
            <a:headEnd/>
            <a:tailEnd/>
          </a:ln>
        </p:spPr>
      </p:pic>
      <p:sp>
        <p:nvSpPr>
          <p:cNvPr id="2" name="Slide Number Placeholder 1"/>
          <p:cNvSpPr>
            <a:spLocks noGrp="1"/>
          </p:cNvSpPr>
          <p:nvPr>
            <p:ph type="sldNum" sz="quarter" idx="12"/>
          </p:nvPr>
        </p:nvSpPr>
        <p:spPr/>
        <p:txBody>
          <a:bodyPr/>
          <a:lstStyle/>
          <a:p>
            <a:pPr>
              <a:defRPr/>
            </a:pPr>
            <a:fld id="{CF7805F7-D15D-4900-B457-4745F04A23FD}" type="slidenum">
              <a:rPr lang="en-US" smtClean="0"/>
              <a:pPr>
                <a:defRPr/>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rtl="1"/>
            <a:r>
              <a:rPr lang="en-US" sz="3200" dirty="0" smtClean="0"/>
              <a:t>to: </a:t>
            </a:r>
            <a:r>
              <a:rPr lang="en-US" sz="3200" u="sng" dirty="0" smtClean="0">
                <a:solidFill>
                  <a:srgbClr val="FF0000"/>
                </a:solidFill>
                <a:hlinkClick r:id="rId2"/>
              </a:rPr>
              <a:t>h.rastad91@gmail.com</a:t>
            </a:r>
            <a:r>
              <a:rPr lang="en-US" sz="3200" dirty="0" smtClean="0"/>
              <a:t/>
            </a:r>
            <a:br>
              <a:rPr lang="en-US" sz="3200" dirty="0" smtClean="0"/>
            </a:br>
            <a:r>
              <a:rPr lang="en-US" sz="3200" dirty="0" smtClean="0"/>
              <a:t>cc: kyazdani48@yahoo.com</a:t>
            </a:r>
            <a:endParaRPr lang="en-US" sz="3200" dirty="0"/>
          </a:p>
        </p:txBody>
      </p:sp>
      <p:sp>
        <p:nvSpPr>
          <p:cNvPr id="5" name="Text Placeholder 4"/>
          <p:cNvSpPr>
            <a:spLocks noGrp="1"/>
          </p:cNvSpPr>
          <p:nvPr>
            <p:ph type="body" idx="1"/>
          </p:nvPr>
        </p:nvSpPr>
        <p:spPr>
          <a:xfrm>
            <a:off x="722313" y="1500175"/>
            <a:ext cx="7772400" cy="2214577"/>
          </a:xfrm>
        </p:spPr>
        <p:txBody>
          <a:bodyPr/>
          <a:lstStyle/>
          <a:p>
            <a:pPr algn="just" rtl="1"/>
            <a:r>
              <a:rPr lang="fa-IR" sz="3200" dirty="0" smtClean="0">
                <a:cs typeface="B Nazanin" pitchFamily="2" charset="-78"/>
              </a:rPr>
              <a:t>تكليف: وب سايت </a:t>
            </a:r>
            <a:r>
              <a:rPr lang="en-US" sz="3200" dirty="0" smtClean="0">
                <a:cs typeface="B Nazanin" pitchFamily="2" charset="-78"/>
              </a:rPr>
              <a:t>EQUATOR network </a:t>
            </a:r>
            <a:r>
              <a:rPr lang="fa-IR" sz="3200" dirty="0" smtClean="0">
                <a:cs typeface="B Nazanin" pitchFamily="2" charset="-78"/>
              </a:rPr>
              <a:t>را بررسي بفرماييد. در حداكثر يك صفحه‌ي فارسي توضيح دهيد كه چيست و چه استفاده‌هاي مهمي دارد؟</a:t>
            </a:r>
            <a:endParaRPr lang="en-US" sz="3200" dirty="0">
              <a:cs typeface="B Nazanin" pitchFamily="2" charset="-78"/>
            </a:endParaRPr>
          </a:p>
        </p:txBody>
      </p:sp>
      <p:sp>
        <p:nvSpPr>
          <p:cNvPr id="2" name="Slide Number Placeholder 1"/>
          <p:cNvSpPr>
            <a:spLocks noGrp="1"/>
          </p:cNvSpPr>
          <p:nvPr>
            <p:ph type="sldNum" sz="quarter" idx="12"/>
          </p:nvPr>
        </p:nvSpPr>
        <p:spPr/>
        <p:txBody>
          <a:bodyPr/>
          <a:lstStyle/>
          <a:p>
            <a:pPr>
              <a:defRPr/>
            </a:pPr>
            <a:fld id="{EC8EE1F4-0AA0-4ABA-B55E-050C94ED6716}" type="slidenum">
              <a:rPr lang="en-US" smtClean="0"/>
              <a:pPr>
                <a:defRPr/>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71536"/>
          </a:xfrm>
        </p:spPr>
        <p:txBody>
          <a:bodyPr/>
          <a:lstStyle/>
          <a:p>
            <a:r>
              <a:rPr lang="en-US" dirty="0" smtClean="0"/>
              <a:t>Economic analysis:</a:t>
            </a:r>
            <a:endParaRPr lang="en-US" dirty="0"/>
          </a:p>
        </p:txBody>
      </p:sp>
      <p:sp>
        <p:nvSpPr>
          <p:cNvPr id="3" name="Content Placeholder 2"/>
          <p:cNvSpPr>
            <a:spLocks noGrp="1"/>
          </p:cNvSpPr>
          <p:nvPr>
            <p:ph idx="1"/>
          </p:nvPr>
        </p:nvSpPr>
        <p:spPr>
          <a:xfrm>
            <a:off x="457200" y="1643050"/>
            <a:ext cx="8229600" cy="4714908"/>
          </a:xfrm>
        </p:spPr>
        <p:txBody>
          <a:bodyPr>
            <a:normAutofit lnSpcReduction="10000"/>
          </a:bodyPr>
          <a:lstStyle/>
          <a:p>
            <a:r>
              <a:rPr lang="en-US" sz="2800" dirty="0" smtClean="0">
                <a:latin typeface="Arial" pitchFamily="34" charset="0"/>
                <a:cs typeface="Arial" pitchFamily="34" charset="0"/>
              </a:rPr>
              <a:t>A </a:t>
            </a:r>
            <a:r>
              <a:rPr lang="en-US" sz="2800" dirty="0" smtClean="0">
                <a:latin typeface="Arial" pitchFamily="34" charset="0"/>
                <a:cs typeface="Arial" pitchFamily="34" charset="0"/>
                <a:hlinkClick r:id="rId2"/>
              </a:rPr>
              <a:t>systematic approach</a:t>
            </a:r>
            <a:r>
              <a:rPr lang="en-US" sz="2800" dirty="0" smtClean="0">
                <a:latin typeface="Arial" pitchFamily="34" charset="0"/>
                <a:cs typeface="Arial" pitchFamily="34" charset="0"/>
              </a:rPr>
              <a:t> to determining the </a:t>
            </a:r>
            <a:r>
              <a:rPr lang="en-US" sz="2800" dirty="0" smtClean="0">
                <a:latin typeface="Arial" pitchFamily="34" charset="0"/>
                <a:cs typeface="Arial" pitchFamily="34" charset="0"/>
                <a:hlinkClick r:id="rId3"/>
              </a:rPr>
              <a:t>optimum</a:t>
            </a:r>
            <a:r>
              <a:rPr lang="en-US" sz="2800" dirty="0" smtClean="0">
                <a:latin typeface="Arial" pitchFamily="34" charset="0"/>
                <a:cs typeface="Arial" pitchFamily="34" charset="0"/>
              </a:rPr>
              <a:t> use of scarce </a:t>
            </a:r>
            <a:r>
              <a:rPr lang="en-US" sz="2800" dirty="0" smtClean="0">
                <a:latin typeface="Arial" pitchFamily="34" charset="0"/>
                <a:cs typeface="Arial" pitchFamily="34" charset="0"/>
                <a:hlinkClick r:id="rId4"/>
              </a:rPr>
              <a:t>resources</a:t>
            </a:r>
            <a:r>
              <a:rPr lang="en-US" sz="2800" dirty="0" smtClean="0">
                <a:latin typeface="Arial" pitchFamily="34" charset="0"/>
                <a:cs typeface="Arial" pitchFamily="34" charset="0"/>
              </a:rPr>
              <a:t>, involving comparison of two or more alternatives in achieving a specific </a:t>
            </a:r>
            <a:r>
              <a:rPr lang="en-US" sz="2800" dirty="0" smtClean="0">
                <a:latin typeface="Arial" pitchFamily="34" charset="0"/>
                <a:cs typeface="Arial" pitchFamily="34" charset="0"/>
                <a:hlinkClick r:id="rId5"/>
              </a:rPr>
              <a:t>objective</a:t>
            </a:r>
            <a:r>
              <a:rPr lang="en-US" sz="2800" dirty="0" smtClean="0">
                <a:latin typeface="Arial" pitchFamily="34" charset="0"/>
                <a:cs typeface="Arial" pitchFamily="34" charset="0"/>
              </a:rPr>
              <a:t> under the given </a:t>
            </a:r>
            <a:r>
              <a:rPr lang="en-US" sz="2800" dirty="0" smtClean="0">
                <a:latin typeface="Arial" pitchFamily="34" charset="0"/>
                <a:cs typeface="Arial" pitchFamily="34" charset="0"/>
                <a:hlinkClick r:id="rId6"/>
              </a:rPr>
              <a:t>assumptions</a:t>
            </a:r>
            <a:r>
              <a:rPr lang="en-US" sz="2800" dirty="0" smtClean="0">
                <a:latin typeface="Arial" pitchFamily="34" charset="0"/>
                <a:cs typeface="Arial" pitchFamily="34" charset="0"/>
              </a:rPr>
              <a:t> and </a:t>
            </a:r>
            <a:r>
              <a:rPr lang="en-US" sz="2800" dirty="0" smtClean="0">
                <a:latin typeface="Arial" pitchFamily="34" charset="0"/>
                <a:cs typeface="Arial" pitchFamily="34" charset="0"/>
                <a:hlinkClick r:id="rId7"/>
              </a:rPr>
              <a:t>constraints</a:t>
            </a:r>
            <a:r>
              <a:rPr lang="en-US" sz="2800" dirty="0" smtClean="0">
                <a:latin typeface="Arial" pitchFamily="34" charset="0"/>
                <a:cs typeface="Arial" pitchFamily="34" charset="0"/>
              </a:rPr>
              <a:t>.</a:t>
            </a:r>
          </a:p>
          <a:p>
            <a:r>
              <a:rPr lang="en-US" sz="2800" dirty="0" smtClean="0">
                <a:latin typeface="Arial" pitchFamily="34" charset="0"/>
                <a:cs typeface="Arial" pitchFamily="34" charset="0"/>
              </a:rPr>
              <a:t>Economic analysis takes into </a:t>
            </a:r>
            <a:r>
              <a:rPr lang="en-US" sz="2800" dirty="0" smtClean="0">
                <a:latin typeface="Arial" pitchFamily="34" charset="0"/>
                <a:cs typeface="Arial" pitchFamily="34" charset="0"/>
                <a:hlinkClick r:id="rId8"/>
              </a:rPr>
              <a:t>account</a:t>
            </a:r>
            <a:r>
              <a:rPr lang="en-US" sz="2800" dirty="0" smtClean="0">
                <a:latin typeface="Arial" pitchFamily="34" charset="0"/>
                <a:cs typeface="Arial" pitchFamily="34" charset="0"/>
              </a:rPr>
              <a:t> the </a:t>
            </a:r>
            <a:r>
              <a:rPr lang="en-US" sz="2800" dirty="0" smtClean="0">
                <a:latin typeface="Arial" pitchFamily="34" charset="0"/>
                <a:cs typeface="Arial" pitchFamily="34" charset="0"/>
                <a:hlinkClick r:id="rId9"/>
              </a:rPr>
              <a:t>opportunity costs</a:t>
            </a:r>
            <a:r>
              <a:rPr lang="en-US" sz="2800" dirty="0" smtClean="0">
                <a:latin typeface="Arial" pitchFamily="34" charset="0"/>
                <a:cs typeface="Arial" pitchFamily="34" charset="0"/>
              </a:rPr>
              <a:t> of resources </a:t>
            </a:r>
            <a:r>
              <a:rPr lang="en-US" sz="2800" dirty="0" smtClean="0">
                <a:latin typeface="Arial" pitchFamily="34" charset="0"/>
                <a:cs typeface="Arial" pitchFamily="34" charset="0"/>
                <a:hlinkClick r:id="rId10"/>
              </a:rPr>
              <a:t>employed</a:t>
            </a:r>
            <a:r>
              <a:rPr lang="en-US" sz="2800" dirty="0" smtClean="0">
                <a:latin typeface="Arial" pitchFamily="34" charset="0"/>
                <a:cs typeface="Arial" pitchFamily="34" charset="0"/>
              </a:rPr>
              <a:t> and </a:t>
            </a:r>
            <a:r>
              <a:rPr lang="en-US" sz="2800" dirty="0" smtClean="0">
                <a:latin typeface="Arial" pitchFamily="34" charset="0"/>
                <a:cs typeface="Arial" pitchFamily="34" charset="0"/>
                <a:hlinkClick r:id="rId11"/>
              </a:rPr>
              <a:t>attempts</a:t>
            </a:r>
            <a:r>
              <a:rPr lang="en-US" sz="2800" dirty="0" smtClean="0">
                <a:latin typeface="Arial" pitchFamily="34" charset="0"/>
                <a:cs typeface="Arial" pitchFamily="34" charset="0"/>
              </a:rPr>
              <a:t> to </a:t>
            </a:r>
            <a:r>
              <a:rPr lang="en-US" sz="2800" dirty="0" smtClean="0">
                <a:latin typeface="Arial" pitchFamily="34" charset="0"/>
                <a:cs typeface="Arial" pitchFamily="34" charset="0"/>
                <a:hlinkClick r:id="rId12"/>
              </a:rPr>
              <a:t>measure</a:t>
            </a:r>
            <a:r>
              <a:rPr lang="en-US" sz="2800" dirty="0" smtClean="0">
                <a:latin typeface="Arial" pitchFamily="34" charset="0"/>
                <a:cs typeface="Arial" pitchFamily="34" charset="0"/>
              </a:rPr>
              <a:t> in </a:t>
            </a:r>
            <a:r>
              <a:rPr lang="en-US" sz="2800" dirty="0" smtClean="0">
                <a:latin typeface="Arial" pitchFamily="34" charset="0"/>
                <a:cs typeface="Arial" pitchFamily="34" charset="0"/>
                <a:hlinkClick r:id="rId13"/>
              </a:rPr>
              <a:t>monetary</a:t>
            </a:r>
            <a:r>
              <a:rPr lang="en-US" sz="2800" dirty="0" smtClean="0">
                <a:latin typeface="Arial" pitchFamily="34" charset="0"/>
                <a:cs typeface="Arial" pitchFamily="34" charset="0"/>
              </a:rPr>
              <a:t> </a:t>
            </a:r>
            <a:r>
              <a:rPr lang="en-US" sz="2800" dirty="0" smtClean="0">
                <a:latin typeface="Arial" pitchFamily="34" charset="0"/>
                <a:cs typeface="Arial" pitchFamily="34" charset="0"/>
                <a:hlinkClick r:id="rId14"/>
              </a:rPr>
              <a:t>terms</a:t>
            </a:r>
            <a:r>
              <a:rPr lang="en-US" sz="2800" dirty="0" smtClean="0">
                <a:latin typeface="Arial" pitchFamily="34" charset="0"/>
                <a:cs typeface="Arial" pitchFamily="34" charset="0"/>
              </a:rPr>
              <a:t> the private and </a:t>
            </a:r>
            <a:r>
              <a:rPr lang="en-US" sz="2800" dirty="0" smtClean="0">
                <a:latin typeface="Arial" pitchFamily="34" charset="0"/>
                <a:cs typeface="Arial" pitchFamily="34" charset="0"/>
                <a:hlinkClick r:id="rId15"/>
              </a:rPr>
              <a:t>social costs</a:t>
            </a:r>
            <a:r>
              <a:rPr lang="en-US" sz="2800" dirty="0" smtClean="0">
                <a:latin typeface="Arial" pitchFamily="34" charset="0"/>
                <a:cs typeface="Arial" pitchFamily="34" charset="0"/>
              </a:rPr>
              <a:t> and </a:t>
            </a:r>
            <a:r>
              <a:rPr lang="en-US" sz="2800" dirty="0" smtClean="0">
                <a:latin typeface="Arial" pitchFamily="34" charset="0"/>
                <a:cs typeface="Arial" pitchFamily="34" charset="0"/>
                <a:hlinkClick r:id="rId16"/>
              </a:rPr>
              <a:t>benefits</a:t>
            </a:r>
            <a:r>
              <a:rPr lang="en-US" sz="2800" dirty="0" smtClean="0">
                <a:latin typeface="Arial" pitchFamily="34" charset="0"/>
                <a:cs typeface="Arial" pitchFamily="34" charset="0"/>
              </a:rPr>
              <a:t> of a </a:t>
            </a:r>
            <a:r>
              <a:rPr lang="en-US" sz="2800" dirty="0" smtClean="0">
                <a:latin typeface="Arial" pitchFamily="34" charset="0"/>
                <a:cs typeface="Arial" pitchFamily="34" charset="0"/>
                <a:hlinkClick r:id="rId17"/>
              </a:rPr>
              <a:t>project</a:t>
            </a:r>
            <a:r>
              <a:rPr lang="en-US" sz="2800" dirty="0" smtClean="0">
                <a:latin typeface="Arial" pitchFamily="34" charset="0"/>
                <a:cs typeface="Arial" pitchFamily="34" charset="0"/>
              </a:rPr>
              <a:t> to the </a:t>
            </a:r>
            <a:r>
              <a:rPr lang="en-US" sz="2800" dirty="0" smtClean="0">
                <a:latin typeface="Arial" pitchFamily="34" charset="0"/>
                <a:cs typeface="Arial" pitchFamily="34" charset="0"/>
                <a:hlinkClick r:id="rId18"/>
              </a:rPr>
              <a:t>community</a:t>
            </a:r>
            <a:r>
              <a:rPr lang="en-US" sz="2800" dirty="0" smtClean="0">
                <a:latin typeface="Arial" pitchFamily="34" charset="0"/>
                <a:cs typeface="Arial" pitchFamily="34" charset="0"/>
              </a:rPr>
              <a:t> or </a:t>
            </a:r>
            <a:r>
              <a:rPr lang="en-US" sz="2800" dirty="0" smtClean="0">
                <a:latin typeface="Arial" pitchFamily="34" charset="0"/>
                <a:cs typeface="Arial" pitchFamily="34" charset="0"/>
                <a:hlinkClick r:id="rId19"/>
              </a:rPr>
              <a:t>economy</a:t>
            </a:r>
            <a:r>
              <a:rPr lang="en-US" sz="2800" dirty="0" smtClean="0">
                <a:latin typeface="Arial" pitchFamily="34" charset="0"/>
                <a:cs typeface="Arial" pitchFamily="34" charset="0"/>
              </a:rPr>
              <a:t>.</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55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Original articles</a:t>
            </a:r>
            <a:endParaRPr lang="en-US" dirty="0"/>
          </a:p>
        </p:txBody>
      </p:sp>
      <p:sp>
        <p:nvSpPr>
          <p:cNvPr id="3" name="Content Placeholder 2"/>
          <p:cNvSpPr>
            <a:spLocks noGrp="1"/>
          </p:cNvSpPr>
          <p:nvPr>
            <p:ph idx="1"/>
          </p:nvPr>
        </p:nvSpPr>
        <p:spPr/>
        <p:txBody>
          <a:bodyPr/>
          <a:lstStyle/>
          <a:p>
            <a:r>
              <a:rPr lang="en-US" dirty="0" smtClean="0"/>
              <a:t>Will be discussed in specific sessions.</a:t>
            </a:r>
          </a:p>
          <a:p>
            <a:r>
              <a:rPr lang="en-US" dirty="0" smtClean="0"/>
              <a:t>IMRAD</a:t>
            </a: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Articles</a:t>
            </a:r>
            <a:endParaRPr lang="en-US" dirty="0"/>
          </a:p>
        </p:txBody>
      </p:sp>
      <p:sp>
        <p:nvSpPr>
          <p:cNvPr id="3" name="Content Placeholder 2"/>
          <p:cNvSpPr>
            <a:spLocks noGrp="1"/>
          </p:cNvSpPr>
          <p:nvPr>
            <p:ph idx="1"/>
          </p:nvPr>
        </p:nvSpPr>
        <p:spPr>
          <a:xfrm>
            <a:off x="457200" y="1981200"/>
            <a:ext cx="8229600" cy="4448196"/>
          </a:xfrm>
        </p:spPr>
        <p:txBody>
          <a:bodyPr/>
          <a:lstStyle/>
          <a:p>
            <a:r>
              <a:rPr lang="en-US" dirty="0" smtClean="0"/>
              <a:t>Review articles are </a:t>
            </a:r>
            <a:r>
              <a:rPr lang="en-US" u="sng" dirty="0" smtClean="0"/>
              <a:t>very popular </a:t>
            </a:r>
            <a:r>
              <a:rPr lang="en-US" dirty="0" smtClean="0"/>
              <a:t>with </a:t>
            </a:r>
            <a:r>
              <a:rPr lang="en-US" u="sng" dirty="0" smtClean="0"/>
              <a:t>readers</a:t>
            </a:r>
            <a:r>
              <a:rPr lang="en-US" dirty="0" smtClean="0"/>
              <a:t> and </a:t>
            </a:r>
            <a:r>
              <a:rPr lang="en-US" u="sng" dirty="0" smtClean="0"/>
              <a:t>editors</a:t>
            </a:r>
          </a:p>
          <a:p>
            <a:r>
              <a:rPr lang="en-US" dirty="0" smtClean="0"/>
              <a:t>Journal editors like reviews because:</a:t>
            </a:r>
          </a:p>
          <a:p>
            <a:pPr lvl="1"/>
            <a:r>
              <a:rPr lang="en-US" dirty="0" smtClean="0"/>
              <a:t>review is likely to be </a:t>
            </a:r>
            <a:r>
              <a:rPr lang="en-US" u="sng" dirty="0" smtClean="0"/>
              <a:t>widely read</a:t>
            </a:r>
          </a:p>
          <a:p>
            <a:pPr lvl="1"/>
            <a:r>
              <a:rPr lang="en-US" dirty="0" smtClean="0"/>
              <a:t>highly </a:t>
            </a:r>
            <a:r>
              <a:rPr lang="en-US" u="sng" dirty="0" smtClean="0"/>
              <a:t>cited</a:t>
            </a:r>
          </a:p>
          <a:p>
            <a:pPr lvl="1"/>
            <a:r>
              <a:rPr lang="en-US" dirty="0" smtClean="0"/>
              <a:t>increase the journal’s </a:t>
            </a:r>
            <a:r>
              <a:rPr lang="en-US" u="sng" dirty="0" smtClean="0"/>
              <a:t>impact factor</a:t>
            </a:r>
          </a:p>
          <a:p>
            <a:r>
              <a:rPr lang="en-US" dirty="0" smtClean="0"/>
              <a:t>Annotations</a:t>
            </a:r>
            <a:r>
              <a:rPr lang="en-US" dirty="0" smtClean="0">
                <a:solidFill>
                  <a:schemeClr val="bg1"/>
                </a:solidFill>
              </a:rPr>
              <a:t>: short reviews</a:t>
            </a: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linds(horizontal)">
                                      <p:cBhvr>
                                        <p:cTn id="18" dur="500"/>
                                        <p:tgtEl>
                                          <p:spTgt spid="3">
                                            <p:txEl>
                                              <p:pRg st="3" end="3"/>
                                            </p:txEl>
                                          </p:spTgt>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blinds(horizontal)">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blinds(horizont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Titles for reviews should be:</a:t>
            </a:r>
            <a:endParaRPr lang="en-US" dirty="0"/>
          </a:p>
        </p:txBody>
      </p:sp>
      <p:sp>
        <p:nvSpPr>
          <p:cNvPr id="3" name="Content Placeholder 2"/>
          <p:cNvSpPr>
            <a:spLocks noGrp="1"/>
          </p:cNvSpPr>
          <p:nvPr>
            <p:ph idx="1"/>
          </p:nvPr>
        </p:nvSpPr>
        <p:spPr/>
        <p:txBody>
          <a:bodyPr/>
          <a:lstStyle/>
          <a:p>
            <a:r>
              <a:rPr lang="en-US" dirty="0" smtClean="0"/>
              <a:t>Short</a:t>
            </a:r>
          </a:p>
          <a:p>
            <a:r>
              <a:rPr lang="en-US" dirty="0" smtClean="0"/>
              <a:t>Catchy</a:t>
            </a:r>
          </a:p>
          <a:p>
            <a:r>
              <a:rPr lang="en-US" dirty="0" smtClean="0"/>
              <a:t>humorous (if possible)</a:t>
            </a:r>
            <a:endParaRPr lang="en-US" dirty="0"/>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14412"/>
          </a:xfrm>
        </p:spPr>
        <p:txBody>
          <a:bodyPr>
            <a:normAutofit fontScale="90000"/>
          </a:bodyPr>
          <a:lstStyle/>
          <a:p>
            <a:r>
              <a:rPr lang="en-US" dirty="0" smtClean="0"/>
              <a:t>Example: Titles of reviews </a:t>
            </a:r>
            <a:r>
              <a:rPr lang="en-US" dirty="0" smtClean="0">
                <a:solidFill>
                  <a:schemeClr val="bg1"/>
                </a:solidFill>
              </a:rPr>
              <a:t>and annotations</a:t>
            </a:r>
            <a:endParaRPr lang="en-US" dirty="0">
              <a:solidFill>
                <a:schemeClr val="bg1"/>
              </a:solidFill>
            </a:endParaRPr>
          </a:p>
        </p:txBody>
      </p:sp>
      <p:sp>
        <p:nvSpPr>
          <p:cNvPr id="3" name="Content Placeholder 2"/>
          <p:cNvSpPr>
            <a:spLocks noGrp="1"/>
          </p:cNvSpPr>
          <p:nvPr>
            <p:ph idx="1"/>
          </p:nvPr>
        </p:nvSpPr>
        <p:spPr>
          <a:xfrm>
            <a:off x="457200" y="1357298"/>
            <a:ext cx="8229600" cy="5143536"/>
          </a:xfrm>
        </p:spPr>
        <p:txBody>
          <a:bodyPr/>
          <a:lstStyle/>
          <a:p>
            <a:r>
              <a:rPr lang="en-US" sz="2000" dirty="0" smtClean="0"/>
              <a:t>The diagnosis of Prader–Willi syndrome</a:t>
            </a:r>
          </a:p>
          <a:p>
            <a:r>
              <a:rPr lang="en-US" sz="2000" dirty="0" smtClean="0"/>
              <a:t>Suffocation, shaking, or sudden infant death: can we tell the difference?</a:t>
            </a:r>
          </a:p>
          <a:p>
            <a:r>
              <a:rPr lang="en-US" sz="2000" dirty="0" smtClean="0">
                <a:solidFill>
                  <a:srgbClr val="FF0000"/>
                </a:solidFill>
              </a:rPr>
              <a:t>Folate before pregnancy: are we doing enough?</a:t>
            </a:r>
          </a:p>
          <a:p>
            <a:r>
              <a:rPr lang="en-US" sz="2000" dirty="0" smtClean="0"/>
              <a:t>Rett syndrome: clinical update and review of recent genetics advances</a:t>
            </a:r>
          </a:p>
          <a:p>
            <a:r>
              <a:rPr lang="en-US" sz="2000" dirty="0" smtClean="0"/>
              <a:t>Beds, bedroom, bedding, and bugs: anything new between the sheets?</a:t>
            </a:r>
          </a:p>
          <a:p>
            <a:r>
              <a:rPr lang="en-US" sz="2000" dirty="0" smtClean="0"/>
              <a:t>Similar, the same, or just not different: a guide for deciding whether treatments are clinically equivalent</a:t>
            </a:r>
          </a:p>
          <a:p>
            <a:r>
              <a:rPr lang="en-US" sz="2000" dirty="0" smtClean="0">
                <a:solidFill>
                  <a:srgbClr val="002060"/>
                </a:solidFill>
              </a:rPr>
              <a:t>Of mice, men, and microbes: hantavirus</a:t>
            </a:r>
            <a:endParaRPr lang="en-US" sz="2000" dirty="0">
              <a:solidFill>
                <a:srgbClr val="002060"/>
              </a:solidFill>
            </a:endParaRPr>
          </a:p>
        </p:txBody>
      </p:sp>
      <p:sp>
        <p:nvSpPr>
          <p:cNvPr id="4" name="Slide Number Placeholder 3"/>
          <p:cNvSpPr>
            <a:spLocks noGrp="1"/>
          </p:cNvSpPr>
          <p:nvPr>
            <p:ph type="sldNum" sz="quarter" idx="12"/>
          </p:nvPr>
        </p:nvSpPr>
        <p:spPr/>
        <p:txBody>
          <a:bodyPr/>
          <a:lstStyle/>
          <a:p>
            <a:pPr>
              <a:defRPr/>
            </a:pPr>
            <a:fld id="{9FACC46A-CC41-450A-B3E8-A905F6525F88}" type="slidenum">
              <a:rPr lang="en-US" smtClean="0"/>
              <a:pPr>
                <a:defRPr/>
              </a:pPr>
              <a:t>9</a:t>
            </a:fld>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2566</TotalTime>
  <Words>2880</Words>
  <Application>Microsoft Office PowerPoint</Application>
  <PresentationFormat>On-screen Show (4:3)</PresentationFormat>
  <Paragraphs>406</Paragraphs>
  <Slides>55</Slides>
  <Notes>26</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Scientific Writing   in Medical Sciences; Types of Medical Articles</vt:lpstr>
      <vt:lpstr>Two Types of Studies</vt:lpstr>
      <vt:lpstr>Primary studies</vt:lpstr>
      <vt:lpstr> Secondary studies</vt:lpstr>
      <vt:lpstr>Types of Medical articles</vt:lpstr>
      <vt:lpstr>Original articles</vt:lpstr>
      <vt:lpstr>Review Articles</vt:lpstr>
      <vt:lpstr>Titles for reviews should be:</vt:lpstr>
      <vt:lpstr>Example: Titles of reviews and annotations</vt:lpstr>
      <vt:lpstr>Narrative Reviews</vt:lpstr>
      <vt:lpstr>Narrative reviews have  sometimes been criticized as “old fashioned”</vt:lpstr>
      <vt:lpstr>Sequential steps for writing a narrative review</vt:lpstr>
      <vt:lpstr>Constructing the review</vt:lpstr>
      <vt:lpstr>Case Report</vt:lpstr>
      <vt:lpstr>What we need for case reporting?</vt:lpstr>
      <vt:lpstr>Topics that may be reported in case reports</vt:lpstr>
      <vt:lpstr>Format for the case report </vt:lpstr>
      <vt:lpstr>Format the case report (cont’)</vt:lpstr>
      <vt:lpstr>Guidelines for a case report</vt:lpstr>
      <vt:lpstr>Case Report Size</vt:lpstr>
      <vt:lpstr>Slide 21</vt:lpstr>
      <vt:lpstr>Editorial </vt:lpstr>
      <vt:lpstr>Some Types of Editorial</vt:lpstr>
      <vt:lpstr>Editorial </vt:lpstr>
      <vt:lpstr>Fundamental types of editorial</vt:lpstr>
      <vt:lpstr>If you asked to write an editorial:  </vt:lpstr>
      <vt:lpstr>Structure of an Editorial (1)</vt:lpstr>
      <vt:lpstr>Writing an Editorial (2)</vt:lpstr>
      <vt:lpstr>Letters to Editor</vt:lpstr>
      <vt:lpstr>Letters</vt:lpstr>
      <vt:lpstr>Letters</vt:lpstr>
      <vt:lpstr>Letters</vt:lpstr>
      <vt:lpstr>Letters</vt:lpstr>
      <vt:lpstr>Letters  </vt:lpstr>
      <vt:lpstr>Example of AJPH guideline:</vt:lpstr>
      <vt:lpstr>letters</vt:lpstr>
      <vt:lpstr>Slide 37</vt:lpstr>
      <vt:lpstr>Letters</vt:lpstr>
      <vt:lpstr>Structure Of The Letter To The Editor</vt:lpstr>
      <vt:lpstr>Short report as a letter (briefs)</vt:lpstr>
      <vt:lpstr>Presentation of a concise report as a letter</vt:lpstr>
      <vt:lpstr>Example of AJPH guideline: Briefs: </vt:lpstr>
      <vt:lpstr>Slide 43</vt:lpstr>
      <vt:lpstr>http://www.casp-uk.net/</vt:lpstr>
      <vt:lpstr>Slide 45</vt:lpstr>
      <vt:lpstr>http://www.strobe-statement.org/</vt:lpstr>
      <vt:lpstr>http://www.strobe-statement.org/index.php?id=available-checklists</vt:lpstr>
      <vt:lpstr>Slide 48</vt:lpstr>
      <vt:lpstr>http://stard-statement.org/</vt:lpstr>
      <vt:lpstr>Slide 50</vt:lpstr>
      <vt:lpstr>http://prisma-statement.org/statement.htm Preferred Reporting Items for Systematic Reviews and Meta-Analyses.</vt:lpstr>
      <vt:lpstr>Further reading</vt:lpstr>
      <vt:lpstr>Slide 53</vt:lpstr>
      <vt:lpstr>to: h.rastad91@gmail.com cc: kyazdani48@yahoo.com</vt:lpstr>
      <vt:lpstr>Economic analysis:</vt:lpstr>
    </vt:vector>
  </TitlesOfParts>
  <Company>hoiufm9fy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ha</dc:creator>
  <cp:lastModifiedBy>app7</cp:lastModifiedBy>
  <cp:revision>207</cp:revision>
  <dcterms:created xsi:type="dcterms:W3CDTF">2006-04-22T19:18:51Z</dcterms:created>
  <dcterms:modified xsi:type="dcterms:W3CDTF">2019-12-01T06:44:17Z</dcterms:modified>
</cp:coreProperties>
</file>